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351" r:id="rId3"/>
    <p:sldId id="359" r:id="rId4"/>
    <p:sldId id="862" r:id="rId5"/>
    <p:sldId id="864" r:id="rId6"/>
    <p:sldId id="863" r:id="rId7"/>
    <p:sldId id="873" r:id="rId8"/>
    <p:sldId id="859" r:id="rId9"/>
    <p:sldId id="263" r:id="rId10"/>
    <p:sldId id="844" r:id="rId11"/>
    <p:sldId id="867" r:id="rId12"/>
    <p:sldId id="847" r:id="rId13"/>
    <p:sldId id="868" r:id="rId14"/>
    <p:sldId id="843" r:id="rId15"/>
    <p:sldId id="849" r:id="rId16"/>
    <p:sldId id="850" r:id="rId17"/>
    <p:sldId id="869" r:id="rId18"/>
    <p:sldId id="870" r:id="rId19"/>
    <p:sldId id="871" r:id="rId20"/>
    <p:sldId id="26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3FCC92-40A3-44ED-BF09-01C4ED2E84BF}" v="2" dt="2024-02-07T22:29:05.0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70" d="100"/>
          <a:sy n="70" d="100"/>
        </p:scale>
        <p:origin x="73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EAE639-99E9-4F9C-823E-4F09C68AA964}" type="datetimeFigureOut">
              <a:rPr lang="en-IE" smtClean="0"/>
              <a:t>08/02/2024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FBA50F-A17B-4EA7-A7DC-0B8712C3F6B0}" type="slidenum">
              <a:rPr lang="en-IE" smtClean="0"/>
              <a:t>‹#›</a:t>
            </a:fld>
            <a:endParaRPr lang="en-IE"/>
          </a:p>
        </p:txBody>
      </p:sp>
    </p:spTree>
    <p:extLst>
      <p:ext uri="{BB962C8B-B14F-4D97-AF65-F5344CB8AC3E}">
        <p14:creationId xmlns:p14="http://schemas.microsoft.com/office/powerpoint/2010/main" val="657861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gallup.com/workplace/398306/quiet-quitting-real.aspx#:~:text=%22Quiet%20quitters%22%20make%20up%20at,description%20%2D%2D%20could%20get%20wors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0" i="0" dirty="0">
                <a:solidFill>
                  <a:srgbClr val="333333"/>
                </a:solidFill>
                <a:effectLst/>
                <a:latin typeface="Georgia" panose="02040502050405020303" pitchFamily="18" charset="0"/>
              </a:rPr>
              <a:t>Quiet Quitting when employees do just the minimum to accomplish the job. According to </a:t>
            </a:r>
            <a:r>
              <a:rPr lang="en-IE" b="0" i="0" u="none" strike="noStrike" dirty="0">
                <a:solidFill>
                  <a:srgbClr val="003891"/>
                </a:solidFill>
                <a:effectLst/>
                <a:latin typeface="Georgia" panose="02040502050405020303" pitchFamily="18" charset="0"/>
                <a:hlinkClick r:id="rId3" tooltip="https://www.gallup.com/workplace/398306/quiet-quitting-real.aspx#:~:text=%22Quiet%20quitters%22%20make%20up%20at,description%20%2D%2D%20could%20get%20worse."/>
              </a:rPr>
              <a:t>Gallup</a:t>
            </a:r>
            <a:r>
              <a:rPr lang="en-IE" b="0" i="0" dirty="0">
                <a:solidFill>
                  <a:srgbClr val="333333"/>
                </a:solidFill>
                <a:effectLst/>
                <a:latin typeface="Georgia" panose="02040502050405020303" pitchFamily="18" charset="0"/>
              </a:rPr>
              <a:t>, "The ratio of engaged to actively disengaged employees is now 1.8 to 1, the lowest in almost a decade." This means that "quiet quitters" now make up at least 50% of the U.S. workforce.</a:t>
            </a:r>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E77E68-CC0C-47E4-AD96-4E09F758497D}"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1360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6BF48-6A1E-6C83-DE79-C530348B31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908160D9-2A69-FFBC-AEE3-B94CCDFEE6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8FBC8D7F-0FF0-8574-01EA-8DF6C2E7481D}"/>
              </a:ext>
            </a:extLst>
          </p:cNvPr>
          <p:cNvSpPr>
            <a:spLocks noGrp="1"/>
          </p:cNvSpPr>
          <p:nvPr>
            <p:ph type="dt" sz="half" idx="10"/>
          </p:nvPr>
        </p:nvSpPr>
        <p:spPr/>
        <p:txBody>
          <a:bodyPr/>
          <a:lstStyle/>
          <a:p>
            <a:fld id="{BBA2BE77-5C0D-4299-A14F-291520780DF9}" type="datetimeFigureOut">
              <a:rPr lang="en-IE" smtClean="0"/>
              <a:t>08/02/2024</a:t>
            </a:fld>
            <a:endParaRPr lang="en-IE"/>
          </a:p>
        </p:txBody>
      </p:sp>
      <p:sp>
        <p:nvSpPr>
          <p:cNvPr id="5" name="Footer Placeholder 4">
            <a:extLst>
              <a:ext uri="{FF2B5EF4-FFF2-40B4-BE49-F238E27FC236}">
                <a16:creationId xmlns:a16="http://schemas.microsoft.com/office/drawing/2014/main" id="{569DBEEA-7A3F-D9C7-D609-1120F8FAE87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45CD39C-2D62-8A81-2B4B-2A4383AA8BC8}"/>
              </a:ext>
            </a:extLst>
          </p:cNvPr>
          <p:cNvSpPr>
            <a:spLocks noGrp="1"/>
          </p:cNvSpPr>
          <p:nvPr>
            <p:ph type="sldNum" sz="quarter" idx="12"/>
          </p:nvPr>
        </p:nvSpPr>
        <p:spPr/>
        <p:txBody>
          <a:bodyPr/>
          <a:lstStyle/>
          <a:p>
            <a:fld id="{2568BB8F-6CCB-4DF4-9BE1-2BF005731C55}" type="slidenum">
              <a:rPr lang="en-IE" smtClean="0"/>
              <a:t>‹#›</a:t>
            </a:fld>
            <a:endParaRPr lang="en-IE"/>
          </a:p>
        </p:txBody>
      </p:sp>
    </p:spTree>
    <p:extLst>
      <p:ext uri="{BB962C8B-B14F-4D97-AF65-F5344CB8AC3E}">
        <p14:creationId xmlns:p14="http://schemas.microsoft.com/office/powerpoint/2010/main" val="3072719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49E7-63CB-6446-F42C-51FC58927390}"/>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A397EA89-9F63-BD96-C7CC-FD51054073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F99DA97-0CDC-5ACE-D4AA-FBACFAB28ABB}"/>
              </a:ext>
            </a:extLst>
          </p:cNvPr>
          <p:cNvSpPr>
            <a:spLocks noGrp="1"/>
          </p:cNvSpPr>
          <p:nvPr>
            <p:ph type="dt" sz="half" idx="10"/>
          </p:nvPr>
        </p:nvSpPr>
        <p:spPr/>
        <p:txBody>
          <a:bodyPr/>
          <a:lstStyle/>
          <a:p>
            <a:fld id="{BBA2BE77-5C0D-4299-A14F-291520780DF9}" type="datetimeFigureOut">
              <a:rPr lang="en-IE" smtClean="0"/>
              <a:t>08/02/2024</a:t>
            </a:fld>
            <a:endParaRPr lang="en-IE"/>
          </a:p>
        </p:txBody>
      </p:sp>
      <p:sp>
        <p:nvSpPr>
          <p:cNvPr id="5" name="Footer Placeholder 4">
            <a:extLst>
              <a:ext uri="{FF2B5EF4-FFF2-40B4-BE49-F238E27FC236}">
                <a16:creationId xmlns:a16="http://schemas.microsoft.com/office/drawing/2014/main" id="{FA1D24AF-CB38-CEB2-548D-1CA9ED61393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5078ACF-003F-C7B8-85C3-D66BB11465F2}"/>
              </a:ext>
            </a:extLst>
          </p:cNvPr>
          <p:cNvSpPr>
            <a:spLocks noGrp="1"/>
          </p:cNvSpPr>
          <p:nvPr>
            <p:ph type="sldNum" sz="quarter" idx="12"/>
          </p:nvPr>
        </p:nvSpPr>
        <p:spPr/>
        <p:txBody>
          <a:bodyPr/>
          <a:lstStyle/>
          <a:p>
            <a:fld id="{2568BB8F-6CCB-4DF4-9BE1-2BF005731C55}" type="slidenum">
              <a:rPr lang="en-IE" smtClean="0"/>
              <a:t>‹#›</a:t>
            </a:fld>
            <a:endParaRPr lang="en-IE"/>
          </a:p>
        </p:txBody>
      </p:sp>
    </p:spTree>
    <p:extLst>
      <p:ext uri="{BB962C8B-B14F-4D97-AF65-F5344CB8AC3E}">
        <p14:creationId xmlns:p14="http://schemas.microsoft.com/office/powerpoint/2010/main" val="1523723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0BA6B4-2F69-F9B9-C83F-B67A6B601BA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360134CD-3792-C857-04B7-9389BCA840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DF6AC4A-843D-6D43-63E0-6AA9373243B7}"/>
              </a:ext>
            </a:extLst>
          </p:cNvPr>
          <p:cNvSpPr>
            <a:spLocks noGrp="1"/>
          </p:cNvSpPr>
          <p:nvPr>
            <p:ph type="dt" sz="half" idx="10"/>
          </p:nvPr>
        </p:nvSpPr>
        <p:spPr/>
        <p:txBody>
          <a:bodyPr/>
          <a:lstStyle/>
          <a:p>
            <a:fld id="{BBA2BE77-5C0D-4299-A14F-291520780DF9}" type="datetimeFigureOut">
              <a:rPr lang="en-IE" smtClean="0"/>
              <a:t>08/02/2024</a:t>
            </a:fld>
            <a:endParaRPr lang="en-IE"/>
          </a:p>
        </p:txBody>
      </p:sp>
      <p:sp>
        <p:nvSpPr>
          <p:cNvPr id="5" name="Footer Placeholder 4">
            <a:extLst>
              <a:ext uri="{FF2B5EF4-FFF2-40B4-BE49-F238E27FC236}">
                <a16:creationId xmlns:a16="http://schemas.microsoft.com/office/drawing/2014/main" id="{6DC57480-5FF6-6B88-494F-8DF57CFA32B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19F44E2-579C-3D23-2426-40013DE0A373}"/>
              </a:ext>
            </a:extLst>
          </p:cNvPr>
          <p:cNvSpPr>
            <a:spLocks noGrp="1"/>
          </p:cNvSpPr>
          <p:nvPr>
            <p:ph type="sldNum" sz="quarter" idx="12"/>
          </p:nvPr>
        </p:nvSpPr>
        <p:spPr/>
        <p:txBody>
          <a:bodyPr/>
          <a:lstStyle/>
          <a:p>
            <a:fld id="{2568BB8F-6CCB-4DF4-9BE1-2BF005731C55}" type="slidenum">
              <a:rPr lang="en-IE" smtClean="0"/>
              <a:t>‹#›</a:t>
            </a:fld>
            <a:endParaRPr lang="en-IE"/>
          </a:p>
        </p:txBody>
      </p:sp>
    </p:spTree>
    <p:extLst>
      <p:ext uri="{BB962C8B-B14F-4D97-AF65-F5344CB8AC3E}">
        <p14:creationId xmlns:p14="http://schemas.microsoft.com/office/powerpoint/2010/main" val="2753696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C9401D5D-3D8C-4F33-B234-8625036F2043}" type="datetimeFigureOut">
              <a:rPr lang="en-IE" smtClean="0"/>
              <a:t>08/02/2024</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E4C42317-E469-4A50-884D-81E57FC4BACF}" type="slidenum">
              <a:rPr lang="en-IE" smtClean="0"/>
              <a:t>‹#›</a:t>
            </a:fld>
            <a:endParaRPr lang="en-IE" dirty="0"/>
          </a:p>
        </p:txBody>
      </p:sp>
    </p:spTree>
    <p:extLst>
      <p:ext uri="{BB962C8B-B14F-4D97-AF65-F5344CB8AC3E}">
        <p14:creationId xmlns:p14="http://schemas.microsoft.com/office/powerpoint/2010/main" val="1899729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C9401D5D-3D8C-4F33-B234-8625036F2043}" type="datetimeFigureOut">
              <a:rPr lang="en-IE" smtClean="0"/>
              <a:t>08/02/2024</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E4C42317-E469-4A50-884D-81E57FC4BACF}" type="slidenum">
              <a:rPr lang="en-IE" smtClean="0"/>
              <a:t>‹#›</a:t>
            </a:fld>
            <a:endParaRPr lang="en-IE" dirty="0"/>
          </a:p>
        </p:txBody>
      </p:sp>
    </p:spTree>
    <p:extLst>
      <p:ext uri="{BB962C8B-B14F-4D97-AF65-F5344CB8AC3E}">
        <p14:creationId xmlns:p14="http://schemas.microsoft.com/office/powerpoint/2010/main" val="964105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401D5D-3D8C-4F33-B234-8625036F2043}" type="datetimeFigureOut">
              <a:rPr lang="en-IE" smtClean="0"/>
              <a:t>08/02/2024</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E4C42317-E469-4A50-884D-81E57FC4BACF}" type="slidenum">
              <a:rPr lang="en-IE" smtClean="0"/>
              <a:t>‹#›</a:t>
            </a:fld>
            <a:endParaRPr lang="en-IE" dirty="0"/>
          </a:p>
        </p:txBody>
      </p:sp>
    </p:spTree>
    <p:extLst>
      <p:ext uri="{BB962C8B-B14F-4D97-AF65-F5344CB8AC3E}">
        <p14:creationId xmlns:p14="http://schemas.microsoft.com/office/powerpoint/2010/main" val="271915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C9401D5D-3D8C-4F33-B234-8625036F2043}" type="datetimeFigureOut">
              <a:rPr lang="en-IE" smtClean="0"/>
              <a:t>08/02/2024</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E4C42317-E469-4A50-884D-81E57FC4BACF}" type="slidenum">
              <a:rPr lang="en-IE" smtClean="0"/>
              <a:t>‹#›</a:t>
            </a:fld>
            <a:endParaRPr lang="en-IE" dirty="0"/>
          </a:p>
        </p:txBody>
      </p:sp>
    </p:spTree>
    <p:extLst>
      <p:ext uri="{BB962C8B-B14F-4D97-AF65-F5344CB8AC3E}">
        <p14:creationId xmlns:p14="http://schemas.microsoft.com/office/powerpoint/2010/main" val="2168272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C9401D5D-3D8C-4F33-B234-8625036F2043}" type="datetimeFigureOut">
              <a:rPr lang="en-IE" smtClean="0"/>
              <a:t>08/02/2024</a:t>
            </a:fld>
            <a:endParaRPr lang="en-IE" dirty="0"/>
          </a:p>
        </p:txBody>
      </p:sp>
      <p:sp>
        <p:nvSpPr>
          <p:cNvPr id="8" name="Footer Placeholder 7"/>
          <p:cNvSpPr>
            <a:spLocks noGrp="1"/>
          </p:cNvSpPr>
          <p:nvPr>
            <p:ph type="ftr" sz="quarter" idx="11"/>
          </p:nvPr>
        </p:nvSpPr>
        <p:spPr/>
        <p:txBody>
          <a:bodyPr/>
          <a:lstStyle/>
          <a:p>
            <a:endParaRPr lang="en-IE" dirty="0"/>
          </a:p>
        </p:txBody>
      </p:sp>
      <p:sp>
        <p:nvSpPr>
          <p:cNvPr id="9" name="Slide Number Placeholder 8"/>
          <p:cNvSpPr>
            <a:spLocks noGrp="1"/>
          </p:cNvSpPr>
          <p:nvPr>
            <p:ph type="sldNum" sz="quarter" idx="12"/>
          </p:nvPr>
        </p:nvSpPr>
        <p:spPr/>
        <p:txBody>
          <a:bodyPr/>
          <a:lstStyle/>
          <a:p>
            <a:fld id="{E4C42317-E469-4A50-884D-81E57FC4BACF}" type="slidenum">
              <a:rPr lang="en-IE" smtClean="0"/>
              <a:t>‹#›</a:t>
            </a:fld>
            <a:endParaRPr lang="en-IE" dirty="0"/>
          </a:p>
        </p:txBody>
      </p:sp>
    </p:spTree>
    <p:extLst>
      <p:ext uri="{BB962C8B-B14F-4D97-AF65-F5344CB8AC3E}">
        <p14:creationId xmlns:p14="http://schemas.microsoft.com/office/powerpoint/2010/main" val="2171748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C9401D5D-3D8C-4F33-B234-8625036F2043}" type="datetimeFigureOut">
              <a:rPr lang="en-IE" smtClean="0"/>
              <a:t>08/02/2024</a:t>
            </a:fld>
            <a:endParaRPr lang="en-IE" dirty="0"/>
          </a:p>
        </p:txBody>
      </p:sp>
      <p:sp>
        <p:nvSpPr>
          <p:cNvPr id="4" name="Footer Placeholder 3"/>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E4C42317-E469-4A50-884D-81E57FC4BACF}" type="slidenum">
              <a:rPr lang="en-IE" smtClean="0"/>
              <a:t>‹#›</a:t>
            </a:fld>
            <a:endParaRPr lang="en-IE" dirty="0"/>
          </a:p>
        </p:txBody>
      </p:sp>
    </p:spTree>
    <p:extLst>
      <p:ext uri="{BB962C8B-B14F-4D97-AF65-F5344CB8AC3E}">
        <p14:creationId xmlns:p14="http://schemas.microsoft.com/office/powerpoint/2010/main" val="3856610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401D5D-3D8C-4F33-B234-8625036F2043}" type="datetimeFigureOut">
              <a:rPr lang="en-IE" smtClean="0"/>
              <a:t>08/02/2024</a:t>
            </a:fld>
            <a:endParaRPr lang="en-IE" dirty="0"/>
          </a:p>
        </p:txBody>
      </p:sp>
      <p:sp>
        <p:nvSpPr>
          <p:cNvPr id="3" name="Footer Placeholder 2"/>
          <p:cNvSpPr>
            <a:spLocks noGrp="1"/>
          </p:cNvSpPr>
          <p:nvPr>
            <p:ph type="ftr" sz="quarter" idx="11"/>
          </p:nvPr>
        </p:nvSpPr>
        <p:spPr/>
        <p:txBody>
          <a:bodyPr/>
          <a:lstStyle/>
          <a:p>
            <a:endParaRPr lang="en-IE" dirty="0"/>
          </a:p>
        </p:txBody>
      </p:sp>
      <p:sp>
        <p:nvSpPr>
          <p:cNvPr id="4" name="Slide Number Placeholder 3"/>
          <p:cNvSpPr>
            <a:spLocks noGrp="1"/>
          </p:cNvSpPr>
          <p:nvPr>
            <p:ph type="sldNum" sz="quarter" idx="12"/>
          </p:nvPr>
        </p:nvSpPr>
        <p:spPr/>
        <p:txBody>
          <a:bodyPr/>
          <a:lstStyle/>
          <a:p>
            <a:fld id="{E4C42317-E469-4A50-884D-81E57FC4BACF}" type="slidenum">
              <a:rPr lang="en-IE" smtClean="0"/>
              <a:t>‹#›</a:t>
            </a:fld>
            <a:endParaRPr lang="en-IE" dirty="0"/>
          </a:p>
        </p:txBody>
      </p:sp>
    </p:spTree>
    <p:extLst>
      <p:ext uri="{BB962C8B-B14F-4D97-AF65-F5344CB8AC3E}">
        <p14:creationId xmlns:p14="http://schemas.microsoft.com/office/powerpoint/2010/main" val="3631055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401D5D-3D8C-4F33-B234-8625036F2043}" type="datetimeFigureOut">
              <a:rPr lang="en-IE" smtClean="0"/>
              <a:t>08/02/2024</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E4C42317-E469-4A50-884D-81E57FC4BACF}" type="slidenum">
              <a:rPr lang="en-IE" smtClean="0"/>
              <a:t>‹#›</a:t>
            </a:fld>
            <a:endParaRPr lang="en-IE" dirty="0"/>
          </a:p>
        </p:txBody>
      </p:sp>
    </p:spTree>
    <p:extLst>
      <p:ext uri="{BB962C8B-B14F-4D97-AF65-F5344CB8AC3E}">
        <p14:creationId xmlns:p14="http://schemas.microsoft.com/office/powerpoint/2010/main" val="3418507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8EB95-7850-A6FA-FB61-8401FB894A1F}"/>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48D76A4-D481-7AAB-C69F-3C83A8F861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AB5F7AD0-73D0-614A-65C6-E9B3B68CD37F}"/>
              </a:ext>
            </a:extLst>
          </p:cNvPr>
          <p:cNvSpPr>
            <a:spLocks noGrp="1"/>
          </p:cNvSpPr>
          <p:nvPr>
            <p:ph type="dt" sz="half" idx="10"/>
          </p:nvPr>
        </p:nvSpPr>
        <p:spPr/>
        <p:txBody>
          <a:bodyPr/>
          <a:lstStyle/>
          <a:p>
            <a:fld id="{BBA2BE77-5C0D-4299-A14F-291520780DF9}" type="datetimeFigureOut">
              <a:rPr lang="en-IE" smtClean="0"/>
              <a:t>08/02/2024</a:t>
            </a:fld>
            <a:endParaRPr lang="en-IE"/>
          </a:p>
        </p:txBody>
      </p:sp>
      <p:sp>
        <p:nvSpPr>
          <p:cNvPr id="5" name="Footer Placeholder 4">
            <a:extLst>
              <a:ext uri="{FF2B5EF4-FFF2-40B4-BE49-F238E27FC236}">
                <a16:creationId xmlns:a16="http://schemas.microsoft.com/office/drawing/2014/main" id="{4AEF96EF-047C-F52E-6ACA-713A3A4E1A6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2F069B5-9E3F-EFC5-EDED-20B67F301B03}"/>
              </a:ext>
            </a:extLst>
          </p:cNvPr>
          <p:cNvSpPr>
            <a:spLocks noGrp="1"/>
          </p:cNvSpPr>
          <p:nvPr>
            <p:ph type="sldNum" sz="quarter" idx="12"/>
          </p:nvPr>
        </p:nvSpPr>
        <p:spPr/>
        <p:txBody>
          <a:bodyPr/>
          <a:lstStyle/>
          <a:p>
            <a:fld id="{2568BB8F-6CCB-4DF4-9BE1-2BF005731C55}" type="slidenum">
              <a:rPr lang="en-IE" smtClean="0"/>
              <a:t>‹#›</a:t>
            </a:fld>
            <a:endParaRPr lang="en-IE"/>
          </a:p>
        </p:txBody>
      </p:sp>
    </p:spTree>
    <p:extLst>
      <p:ext uri="{BB962C8B-B14F-4D97-AF65-F5344CB8AC3E}">
        <p14:creationId xmlns:p14="http://schemas.microsoft.com/office/powerpoint/2010/main" val="14278032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401D5D-3D8C-4F33-B234-8625036F2043}" type="datetimeFigureOut">
              <a:rPr lang="en-IE" smtClean="0"/>
              <a:t>08/02/2024</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E4C42317-E469-4A50-884D-81E57FC4BACF}" type="slidenum">
              <a:rPr lang="en-IE" smtClean="0"/>
              <a:t>‹#›</a:t>
            </a:fld>
            <a:endParaRPr lang="en-IE" dirty="0"/>
          </a:p>
        </p:txBody>
      </p:sp>
    </p:spTree>
    <p:extLst>
      <p:ext uri="{BB962C8B-B14F-4D97-AF65-F5344CB8AC3E}">
        <p14:creationId xmlns:p14="http://schemas.microsoft.com/office/powerpoint/2010/main" val="15735583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C9401D5D-3D8C-4F33-B234-8625036F2043}" type="datetimeFigureOut">
              <a:rPr lang="en-IE" smtClean="0"/>
              <a:t>08/02/2024</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E4C42317-E469-4A50-884D-81E57FC4BACF}" type="slidenum">
              <a:rPr lang="en-IE" smtClean="0"/>
              <a:t>‹#›</a:t>
            </a:fld>
            <a:endParaRPr lang="en-IE" dirty="0"/>
          </a:p>
        </p:txBody>
      </p:sp>
    </p:spTree>
    <p:extLst>
      <p:ext uri="{BB962C8B-B14F-4D97-AF65-F5344CB8AC3E}">
        <p14:creationId xmlns:p14="http://schemas.microsoft.com/office/powerpoint/2010/main" val="25172552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C9401D5D-3D8C-4F33-B234-8625036F2043}" type="datetimeFigureOut">
              <a:rPr lang="en-IE" smtClean="0"/>
              <a:t>08/02/2024</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E4C42317-E469-4A50-884D-81E57FC4BACF}" type="slidenum">
              <a:rPr lang="en-IE" smtClean="0"/>
              <a:t>‹#›</a:t>
            </a:fld>
            <a:endParaRPr lang="en-IE" dirty="0"/>
          </a:p>
        </p:txBody>
      </p:sp>
    </p:spTree>
    <p:extLst>
      <p:ext uri="{BB962C8B-B14F-4D97-AF65-F5344CB8AC3E}">
        <p14:creationId xmlns:p14="http://schemas.microsoft.com/office/powerpoint/2010/main" val="1134545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98C15-C0EF-4DF5-0375-0A1DFA4E2D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B74E9954-C711-1305-0E3D-82CCCB1949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464D23-8EFD-6F8A-D79E-B4678AD61B41}"/>
              </a:ext>
            </a:extLst>
          </p:cNvPr>
          <p:cNvSpPr>
            <a:spLocks noGrp="1"/>
          </p:cNvSpPr>
          <p:nvPr>
            <p:ph type="dt" sz="half" idx="10"/>
          </p:nvPr>
        </p:nvSpPr>
        <p:spPr/>
        <p:txBody>
          <a:bodyPr/>
          <a:lstStyle/>
          <a:p>
            <a:fld id="{BBA2BE77-5C0D-4299-A14F-291520780DF9}" type="datetimeFigureOut">
              <a:rPr lang="en-IE" smtClean="0"/>
              <a:t>08/02/2024</a:t>
            </a:fld>
            <a:endParaRPr lang="en-IE"/>
          </a:p>
        </p:txBody>
      </p:sp>
      <p:sp>
        <p:nvSpPr>
          <p:cNvPr id="5" name="Footer Placeholder 4">
            <a:extLst>
              <a:ext uri="{FF2B5EF4-FFF2-40B4-BE49-F238E27FC236}">
                <a16:creationId xmlns:a16="http://schemas.microsoft.com/office/drawing/2014/main" id="{1C66CC12-FD37-E17A-4919-21D69C352EE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DBDD4FA-B31C-1640-5527-C59BAE0B78CF}"/>
              </a:ext>
            </a:extLst>
          </p:cNvPr>
          <p:cNvSpPr>
            <a:spLocks noGrp="1"/>
          </p:cNvSpPr>
          <p:nvPr>
            <p:ph type="sldNum" sz="quarter" idx="12"/>
          </p:nvPr>
        </p:nvSpPr>
        <p:spPr/>
        <p:txBody>
          <a:bodyPr/>
          <a:lstStyle/>
          <a:p>
            <a:fld id="{2568BB8F-6CCB-4DF4-9BE1-2BF005731C55}" type="slidenum">
              <a:rPr lang="en-IE" smtClean="0"/>
              <a:t>‹#›</a:t>
            </a:fld>
            <a:endParaRPr lang="en-IE"/>
          </a:p>
        </p:txBody>
      </p:sp>
    </p:spTree>
    <p:extLst>
      <p:ext uri="{BB962C8B-B14F-4D97-AF65-F5344CB8AC3E}">
        <p14:creationId xmlns:p14="http://schemas.microsoft.com/office/powerpoint/2010/main" val="853232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06AF1-A9FA-B470-F4D7-55C42A401D91}"/>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B265E9A-AD95-CCE1-5D80-D0E0433A4D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7A8C7749-5D52-39D1-D0E0-BCF5B4177E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61C0B048-2317-6459-1BEA-EC4AB76A224B}"/>
              </a:ext>
            </a:extLst>
          </p:cNvPr>
          <p:cNvSpPr>
            <a:spLocks noGrp="1"/>
          </p:cNvSpPr>
          <p:nvPr>
            <p:ph type="dt" sz="half" idx="10"/>
          </p:nvPr>
        </p:nvSpPr>
        <p:spPr/>
        <p:txBody>
          <a:bodyPr/>
          <a:lstStyle/>
          <a:p>
            <a:fld id="{BBA2BE77-5C0D-4299-A14F-291520780DF9}" type="datetimeFigureOut">
              <a:rPr lang="en-IE" smtClean="0"/>
              <a:t>08/02/2024</a:t>
            </a:fld>
            <a:endParaRPr lang="en-IE"/>
          </a:p>
        </p:txBody>
      </p:sp>
      <p:sp>
        <p:nvSpPr>
          <p:cNvPr id="6" name="Footer Placeholder 5">
            <a:extLst>
              <a:ext uri="{FF2B5EF4-FFF2-40B4-BE49-F238E27FC236}">
                <a16:creationId xmlns:a16="http://schemas.microsoft.com/office/drawing/2014/main" id="{7069B66C-749E-E76C-BC15-4BFFCE066C4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ABBFA492-AB1D-A6C7-8AA2-317367557834}"/>
              </a:ext>
            </a:extLst>
          </p:cNvPr>
          <p:cNvSpPr>
            <a:spLocks noGrp="1"/>
          </p:cNvSpPr>
          <p:nvPr>
            <p:ph type="sldNum" sz="quarter" idx="12"/>
          </p:nvPr>
        </p:nvSpPr>
        <p:spPr/>
        <p:txBody>
          <a:bodyPr/>
          <a:lstStyle/>
          <a:p>
            <a:fld id="{2568BB8F-6CCB-4DF4-9BE1-2BF005731C55}" type="slidenum">
              <a:rPr lang="en-IE" smtClean="0"/>
              <a:t>‹#›</a:t>
            </a:fld>
            <a:endParaRPr lang="en-IE"/>
          </a:p>
        </p:txBody>
      </p:sp>
    </p:spTree>
    <p:extLst>
      <p:ext uri="{BB962C8B-B14F-4D97-AF65-F5344CB8AC3E}">
        <p14:creationId xmlns:p14="http://schemas.microsoft.com/office/powerpoint/2010/main" val="3627990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93E93-9105-42C0-B214-B23359CF0400}"/>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A8DE7612-FF33-10BB-9D29-4E825C365C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CA4FAA-32CC-EBAD-AED3-020ED7C101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D58F1AA2-1B34-C103-647E-EA66779C3B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D66612-7B79-BA76-48C2-1A2E79B317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A7FD723E-3BD6-91C4-2145-17988A609105}"/>
              </a:ext>
            </a:extLst>
          </p:cNvPr>
          <p:cNvSpPr>
            <a:spLocks noGrp="1"/>
          </p:cNvSpPr>
          <p:nvPr>
            <p:ph type="dt" sz="half" idx="10"/>
          </p:nvPr>
        </p:nvSpPr>
        <p:spPr/>
        <p:txBody>
          <a:bodyPr/>
          <a:lstStyle/>
          <a:p>
            <a:fld id="{BBA2BE77-5C0D-4299-A14F-291520780DF9}" type="datetimeFigureOut">
              <a:rPr lang="en-IE" smtClean="0"/>
              <a:t>08/02/2024</a:t>
            </a:fld>
            <a:endParaRPr lang="en-IE"/>
          </a:p>
        </p:txBody>
      </p:sp>
      <p:sp>
        <p:nvSpPr>
          <p:cNvPr id="8" name="Footer Placeholder 7">
            <a:extLst>
              <a:ext uri="{FF2B5EF4-FFF2-40B4-BE49-F238E27FC236}">
                <a16:creationId xmlns:a16="http://schemas.microsoft.com/office/drawing/2014/main" id="{B96CC423-1561-25DD-FB69-7238EAA00A1B}"/>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633AE748-24F9-7A46-803F-862C0F71EA7F}"/>
              </a:ext>
            </a:extLst>
          </p:cNvPr>
          <p:cNvSpPr>
            <a:spLocks noGrp="1"/>
          </p:cNvSpPr>
          <p:nvPr>
            <p:ph type="sldNum" sz="quarter" idx="12"/>
          </p:nvPr>
        </p:nvSpPr>
        <p:spPr/>
        <p:txBody>
          <a:bodyPr/>
          <a:lstStyle/>
          <a:p>
            <a:fld id="{2568BB8F-6CCB-4DF4-9BE1-2BF005731C55}" type="slidenum">
              <a:rPr lang="en-IE" smtClean="0"/>
              <a:t>‹#›</a:t>
            </a:fld>
            <a:endParaRPr lang="en-IE"/>
          </a:p>
        </p:txBody>
      </p:sp>
    </p:spTree>
    <p:extLst>
      <p:ext uri="{BB962C8B-B14F-4D97-AF65-F5344CB8AC3E}">
        <p14:creationId xmlns:p14="http://schemas.microsoft.com/office/powerpoint/2010/main" val="848302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47376-FA86-57B8-CF6D-F5592E6696C2}"/>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087B80CE-1852-ACF7-87AD-9C47C4D88BA7}"/>
              </a:ext>
            </a:extLst>
          </p:cNvPr>
          <p:cNvSpPr>
            <a:spLocks noGrp="1"/>
          </p:cNvSpPr>
          <p:nvPr>
            <p:ph type="dt" sz="half" idx="10"/>
          </p:nvPr>
        </p:nvSpPr>
        <p:spPr/>
        <p:txBody>
          <a:bodyPr/>
          <a:lstStyle/>
          <a:p>
            <a:fld id="{BBA2BE77-5C0D-4299-A14F-291520780DF9}" type="datetimeFigureOut">
              <a:rPr lang="en-IE" smtClean="0"/>
              <a:t>08/02/2024</a:t>
            </a:fld>
            <a:endParaRPr lang="en-IE"/>
          </a:p>
        </p:txBody>
      </p:sp>
      <p:sp>
        <p:nvSpPr>
          <p:cNvPr id="4" name="Footer Placeholder 3">
            <a:extLst>
              <a:ext uri="{FF2B5EF4-FFF2-40B4-BE49-F238E27FC236}">
                <a16:creationId xmlns:a16="http://schemas.microsoft.com/office/drawing/2014/main" id="{4CF02EB9-5828-AC97-08DA-43B4F6B9EAF5}"/>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64E8C5A1-B03A-0209-1457-5B6DD4956551}"/>
              </a:ext>
            </a:extLst>
          </p:cNvPr>
          <p:cNvSpPr>
            <a:spLocks noGrp="1"/>
          </p:cNvSpPr>
          <p:nvPr>
            <p:ph type="sldNum" sz="quarter" idx="12"/>
          </p:nvPr>
        </p:nvSpPr>
        <p:spPr/>
        <p:txBody>
          <a:bodyPr/>
          <a:lstStyle/>
          <a:p>
            <a:fld id="{2568BB8F-6CCB-4DF4-9BE1-2BF005731C55}" type="slidenum">
              <a:rPr lang="en-IE" smtClean="0"/>
              <a:t>‹#›</a:t>
            </a:fld>
            <a:endParaRPr lang="en-IE"/>
          </a:p>
        </p:txBody>
      </p:sp>
    </p:spTree>
    <p:extLst>
      <p:ext uri="{BB962C8B-B14F-4D97-AF65-F5344CB8AC3E}">
        <p14:creationId xmlns:p14="http://schemas.microsoft.com/office/powerpoint/2010/main" val="3531155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17AF90-2899-4548-F7E7-D1E7168D6A04}"/>
              </a:ext>
            </a:extLst>
          </p:cNvPr>
          <p:cNvSpPr>
            <a:spLocks noGrp="1"/>
          </p:cNvSpPr>
          <p:nvPr>
            <p:ph type="dt" sz="half" idx="10"/>
          </p:nvPr>
        </p:nvSpPr>
        <p:spPr/>
        <p:txBody>
          <a:bodyPr/>
          <a:lstStyle/>
          <a:p>
            <a:fld id="{BBA2BE77-5C0D-4299-A14F-291520780DF9}" type="datetimeFigureOut">
              <a:rPr lang="en-IE" smtClean="0"/>
              <a:t>08/02/2024</a:t>
            </a:fld>
            <a:endParaRPr lang="en-IE"/>
          </a:p>
        </p:txBody>
      </p:sp>
      <p:sp>
        <p:nvSpPr>
          <p:cNvPr id="3" name="Footer Placeholder 2">
            <a:extLst>
              <a:ext uri="{FF2B5EF4-FFF2-40B4-BE49-F238E27FC236}">
                <a16:creationId xmlns:a16="http://schemas.microsoft.com/office/drawing/2014/main" id="{9CC17268-22DB-DFDA-5A34-21DCF790EC2D}"/>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A020976A-3022-F28F-C83C-13344558C731}"/>
              </a:ext>
            </a:extLst>
          </p:cNvPr>
          <p:cNvSpPr>
            <a:spLocks noGrp="1"/>
          </p:cNvSpPr>
          <p:nvPr>
            <p:ph type="sldNum" sz="quarter" idx="12"/>
          </p:nvPr>
        </p:nvSpPr>
        <p:spPr/>
        <p:txBody>
          <a:bodyPr/>
          <a:lstStyle/>
          <a:p>
            <a:fld id="{2568BB8F-6CCB-4DF4-9BE1-2BF005731C55}" type="slidenum">
              <a:rPr lang="en-IE" smtClean="0"/>
              <a:t>‹#›</a:t>
            </a:fld>
            <a:endParaRPr lang="en-IE"/>
          </a:p>
        </p:txBody>
      </p:sp>
    </p:spTree>
    <p:extLst>
      <p:ext uri="{BB962C8B-B14F-4D97-AF65-F5344CB8AC3E}">
        <p14:creationId xmlns:p14="http://schemas.microsoft.com/office/powerpoint/2010/main" val="2827649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AD685-0086-1F21-D68C-8E616E8D89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98C5FFA5-9470-1803-549D-F742F523CB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A9DDA9C4-C884-EE11-2A25-BAB56E233C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3FBCAE-5992-B168-FAF9-EBE1AB632627}"/>
              </a:ext>
            </a:extLst>
          </p:cNvPr>
          <p:cNvSpPr>
            <a:spLocks noGrp="1"/>
          </p:cNvSpPr>
          <p:nvPr>
            <p:ph type="dt" sz="half" idx="10"/>
          </p:nvPr>
        </p:nvSpPr>
        <p:spPr/>
        <p:txBody>
          <a:bodyPr/>
          <a:lstStyle/>
          <a:p>
            <a:fld id="{BBA2BE77-5C0D-4299-A14F-291520780DF9}" type="datetimeFigureOut">
              <a:rPr lang="en-IE" smtClean="0"/>
              <a:t>08/02/2024</a:t>
            </a:fld>
            <a:endParaRPr lang="en-IE"/>
          </a:p>
        </p:txBody>
      </p:sp>
      <p:sp>
        <p:nvSpPr>
          <p:cNvPr id="6" name="Footer Placeholder 5">
            <a:extLst>
              <a:ext uri="{FF2B5EF4-FFF2-40B4-BE49-F238E27FC236}">
                <a16:creationId xmlns:a16="http://schemas.microsoft.com/office/drawing/2014/main" id="{EB2E818D-92E5-226C-49FA-A49DE43F6961}"/>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5CA78F44-EEF1-CEB8-5109-0B34DD06F5CF}"/>
              </a:ext>
            </a:extLst>
          </p:cNvPr>
          <p:cNvSpPr>
            <a:spLocks noGrp="1"/>
          </p:cNvSpPr>
          <p:nvPr>
            <p:ph type="sldNum" sz="quarter" idx="12"/>
          </p:nvPr>
        </p:nvSpPr>
        <p:spPr/>
        <p:txBody>
          <a:bodyPr/>
          <a:lstStyle/>
          <a:p>
            <a:fld id="{2568BB8F-6CCB-4DF4-9BE1-2BF005731C55}" type="slidenum">
              <a:rPr lang="en-IE" smtClean="0"/>
              <a:t>‹#›</a:t>
            </a:fld>
            <a:endParaRPr lang="en-IE"/>
          </a:p>
        </p:txBody>
      </p:sp>
    </p:spTree>
    <p:extLst>
      <p:ext uri="{BB962C8B-B14F-4D97-AF65-F5344CB8AC3E}">
        <p14:creationId xmlns:p14="http://schemas.microsoft.com/office/powerpoint/2010/main" val="2437318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95B7F-925A-022A-881F-D15C6395F4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2169CC5C-1822-C382-2FA0-BFD636A2E0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CADA4F02-E26C-6ED0-7783-30FFFAB814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5E880C-ECC1-8BF9-45C1-B4838969873B}"/>
              </a:ext>
            </a:extLst>
          </p:cNvPr>
          <p:cNvSpPr>
            <a:spLocks noGrp="1"/>
          </p:cNvSpPr>
          <p:nvPr>
            <p:ph type="dt" sz="half" idx="10"/>
          </p:nvPr>
        </p:nvSpPr>
        <p:spPr/>
        <p:txBody>
          <a:bodyPr/>
          <a:lstStyle/>
          <a:p>
            <a:fld id="{BBA2BE77-5C0D-4299-A14F-291520780DF9}" type="datetimeFigureOut">
              <a:rPr lang="en-IE" smtClean="0"/>
              <a:t>08/02/2024</a:t>
            </a:fld>
            <a:endParaRPr lang="en-IE"/>
          </a:p>
        </p:txBody>
      </p:sp>
      <p:sp>
        <p:nvSpPr>
          <p:cNvPr id="6" name="Footer Placeholder 5">
            <a:extLst>
              <a:ext uri="{FF2B5EF4-FFF2-40B4-BE49-F238E27FC236}">
                <a16:creationId xmlns:a16="http://schemas.microsoft.com/office/drawing/2014/main" id="{C45A4E19-674B-DA78-19B2-6F7C89A9261A}"/>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010BF0F-56A7-F583-36B7-60C4C4F49656}"/>
              </a:ext>
            </a:extLst>
          </p:cNvPr>
          <p:cNvSpPr>
            <a:spLocks noGrp="1"/>
          </p:cNvSpPr>
          <p:nvPr>
            <p:ph type="sldNum" sz="quarter" idx="12"/>
          </p:nvPr>
        </p:nvSpPr>
        <p:spPr/>
        <p:txBody>
          <a:bodyPr/>
          <a:lstStyle/>
          <a:p>
            <a:fld id="{2568BB8F-6CCB-4DF4-9BE1-2BF005731C55}" type="slidenum">
              <a:rPr lang="en-IE" smtClean="0"/>
              <a:t>‹#›</a:t>
            </a:fld>
            <a:endParaRPr lang="en-IE"/>
          </a:p>
        </p:txBody>
      </p:sp>
    </p:spTree>
    <p:extLst>
      <p:ext uri="{BB962C8B-B14F-4D97-AF65-F5344CB8AC3E}">
        <p14:creationId xmlns:p14="http://schemas.microsoft.com/office/powerpoint/2010/main" val="505029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7834D7-6AA7-E4DD-2225-ED7CDF1C18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E55D907-091A-1EE4-DF2A-6C45C3A55C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8CC7A6E-E0A0-9C7E-8C1D-4FD5BC79A5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A2BE77-5C0D-4299-A14F-291520780DF9}" type="datetimeFigureOut">
              <a:rPr lang="en-IE" smtClean="0"/>
              <a:t>08/02/2024</a:t>
            </a:fld>
            <a:endParaRPr lang="en-IE"/>
          </a:p>
        </p:txBody>
      </p:sp>
      <p:sp>
        <p:nvSpPr>
          <p:cNvPr id="5" name="Footer Placeholder 4">
            <a:extLst>
              <a:ext uri="{FF2B5EF4-FFF2-40B4-BE49-F238E27FC236}">
                <a16:creationId xmlns:a16="http://schemas.microsoft.com/office/drawing/2014/main" id="{EFF44E7B-D71E-611F-2E44-877F8F0699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467BC962-E328-C005-9775-8F77544368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68BB8F-6CCB-4DF4-9BE1-2BF005731C55}" type="slidenum">
              <a:rPr lang="en-IE" smtClean="0"/>
              <a:t>‹#›</a:t>
            </a:fld>
            <a:endParaRPr lang="en-IE"/>
          </a:p>
        </p:txBody>
      </p:sp>
    </p:spTree>
    <p:extLst>
      <p:ext uri="{BB962C8B-B14F-4D97-AF65-F5344CB8AC3E}">
        <p14:creationId xmlns:p14="http://schemas.microsoft.com/office/powerpoint/2010/main" val="1756101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401D5D-3D8C-4F33-B234-8625036F2043}" type="datetimeFigureOut">
              <a:rPr lang="en-IE" smtClean="0"/>
              <a:t>08/02/2024</a:t>
            </a:fld>
            <a:endParaRPr lang="en-IE"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C42317-E469-4A50-884D-81E57FC4BACF}" type="slidenum">
              <a:rPr lang="en-IE" smtClean="0"/>
              <a:t>‹#›</a:t>
            </a:fld>
            <a:endParaRPr lang="en-IE" dirty="0"/>
          </a:p>
        </p:txBody>
      </p:sp>
    </p:spTree>
    <p:extLst>
      <p:ext uri="{BB962C8B-B14F-4D97-AF65-F5344CB8AC3E}">
        <p14:creationId xmlns:p14="http://schemas.microsoft.com/office/powerpoint/2010/main" val="3634841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Businesspeople lounging together in office">
            <a:extLst>
              <a:ext uri="{FF2B5EF4-FFF2-40B4-BE49-F238E27FC236}">
                <a16:creationId xmlns:a16="http://schemas.microsoft.com/office/drawing/2014/main" id="{9EC4A213-63B6-482E-D015-7AFBA4CB62A4}"/>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253" r="3630" b="-1"/>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tx1"/>
              </a:gs>
              <a:gs pos="35000">
                <a:schemeClr val="tx1">
                  <a:alpha val="77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3DB63F-A024-B975-0D01-0A568AC62AA8}"/>
              </a:ext>
            </a:extLst>
          </p:cNvPr>
          <p:cNvSpPr>
            <a:spLocks noGrp="1"/>
          </p:cNvSpPr>
          <p:nvPr>
            <p:ph type="title"/>
          </p:nvPr>
        </p:nvSpPr>
        <p:spPr>
          <a:xfrm>
            <a:off x="8023002" y="404421"/>
            <a:ext cx="4168998" cy="4150843"/>
          </a:xfrm>
          <a:noFill/>
        </p:spPr>
        <p:txBody>
          <a:bodyPr vert="horz" lIns="91440" tIns="45720" rIns="91440" bIns="45720" rtlCol="0" anchor="b">
            <a:normAutofit/>
          </a:bodyPr>
          <a:lstStyle/>
          <a:p>
            <a:r>
              <a:rPr lang="en-IE" sz="3100" b="1" dirty="0">
                <a:solidFill>
                  <a:schemeClr val="bg1"/>
                </a:solidFill>
              </a:rPr>
              <a:t>Leading together with Purpose </a:t>
            </a:r>
            <a:br>
              <a:rPr lang="en-IE" sz="3100" b="1" dirty="0">
                <a:solidFill>
                  <a:schemeClr val="bg1"/>
                </a:solidFill>
              </a:rPr>
            </a:br>
            <a:br>
              <a:rPr lang="en-US" sz="2200" dirty="0">
                <a:solidFill>
                  <a:schemeClr val="bg1"/>
                </a:solidFill>
              </a:rPr>
            </a:br>
            <a:br>
              <a:rPr lang="en-US" sz="2200" dirty="0">
                <a:solidFill>
                  <a:schemeClr val="bg1"/>
                </a:solidFill>
              </a:rPr>
            </a:br>
            <a:br>
              <a:rPr lang="en-US" sz="2200" dirty="0">
                <a:solidFill>
                  <a:schemeClr val="bg1"/>
                </a:solidFill>
              </a:rPr>
            </a:br>
            <a:br>
              <a:rPr lang="en-US" sz="2200" dirty="0">
                <a:solidFill>
                  <a:schemeClr val="bg1"/>
                </a:solidFill>
              </a:rPr>
            </a:br>
            <a:br>
              <a:rPr lang="en-US" sz="2200" dirty="0">
                <a:solidFill>
                  <a:schemeClr val="bg1"/>
                </a:solidFill>
              </a:rPr>
            </a:br>
            <a:r>
              <a:rPr lang="en-US" sz="2200" dirty="0">
                <a:solidFill>
                  <a:schemeClr val="bg1"/>
                </a:solidFill>
              </a:rPr>
              <a:t> </a:t>
            </a:r>
            <a:br>
              <a:rPr lang="en-US" sz="2200" dirty="0">
                <a:solidFill>
                  <a:schemeClr val="bg1"/>
                </a:solidFill>
              </a:rPr>
            </a:br>
            <a:br>
              <a:rPr lang="en-US" sz="1700" dirty="0">
                <a:solidFill>
                  <a:schemeClr val="bg1"/>
                </a:solidFill>
              </a:rPr>
            </a:br>
            <a:br>
              <a:rPr lang="en-US" sz="1700" dirty="0">
                <a:solidFill>
                  <a:schemeClr val="bg1"/>
                </a:solidFill>
              </a:rPr>
            </a:br>
            <a:br>
              <a:rPr lang="en-US" sz="1700" dirty="0">
                <a:solidFill>
                  <a:schemeClr val="bg1"/>
                </a:solidFill>
              </a:rPr>
            </a:br>
            <a:endParaRPr lang="en-US" sz="1700" dirty="0">
              <a:solidFill>
                <a:schemeClr val="bg1"/>
              </a:solidFill>
            </a:endParaRPr>
          </a:p>
        </p:txBody>
      </p:sp>
      <p:sp>
        <p:nvSpPr>
          <p:cNvPr id="4" name="TextBox 3">
            <a:extLst>
              <a:ext uri="{FF2B5EF4-FFF2-40B4-BE49-F238E27FC236}">
                <a16:creationId xmlns:a16="http://schemas.microsoft.com/office/drawing/2014/main" id="{5386DA5E-132B-8EE2-65D6-B2454FF14507}"/>
              </a:ext>
            </a:extLst>
          </p:cNvPr>
          <p:cNvSpPr txBox="1"/>
          <p:nvPr/>
        </p:nvSpPr>
        <p:spPr>
          <a:xfrm>
            <a:off x="8309923" y="4875970"/>
            <a:ext cx="3882077" cy="2031325"/>
          </a:xfrm>
          <a:prstGeom prst="rect">
            <a:avLst/>
          </a:prstGeom>
          <a:noFill/>
        </p:spPr>
        <p:txBody>
          <a:bodyPr wrap="square">
            <a:spAutoFit/>
          </a:bodyPr>
          <a:lstStyle/>
          <a:p>
            <a:br>
              <a:rPr lang="en-IE" dirty="0">
                <a:solidFill>
                  <a:schemeClr val="bg1"/>
                </a:solidFill>
              </a:rPr>
            </a:br>
            <a:r>
              <a:rPr lang="en-IE" sz="1800" b="1" dirty="0">
                <a:solidFill>
                  <a:schemeClr val="bg1"/>
                </a:solidFill>
              </a:rPr>
              <a:t>IPPN Deputy Principals’ Conferenc</a:t>
            </a:r>
            <a:r>
              <a:rPr lang="en-IE" b="1" dirty="0">
                <a:solidFill>
                  <a:schemeClr val="bg1"/>
                </a:solidFill>
              </a:rPr>
              <a:t>e,</a:t>
            </a:r>
            <a:r>
              <a:rPr lang="en-IE" sz="1800" b="1" dirty="0">
                <a:solidFill>
                  <a:schemeClr val="bg1"/>
                </a:solidFill>
              </a:rPr>
              <a:t> February 8th &amp; 9th 2024, </a:t>
            </a:r>
          </a:p>
          <a:p>
            <a:r>
              <a:rPr lang="en-IE" sz="1800" b="1" dirty="0" err="1">
                <a:solidFill>
                  <a:schemeClr val="bg1"/>
                </a:solidFill>
              </a:rPr>
              <a:t>Galmont</a:t>
            </a:r>
            <a:r>
              <a:rPr lang="en-IE" sz="1800" b="1" dirty="0">
                <a:solidFill>
                  <a:schemeClr val="bg1"/>
                </a:solidFill>
              </a:rPr>
              <a:t> Hotel, Galway.</a:t>
            </a:r>
          </a:p>
          <a:p>
            <a:endParaRPr lang="en-IE" b="1" dirty="0">
              <a:solidFill>
                <a:schemeClr val="bg1"/>
              </a:solidFill>
            </a:endParaRPr>
          </a:p>
          <a:p>
            <a:r>
              <a:rPr lang="en-IE" b="1" dirty="0">
                <a:solidFill>
                  <a:schemeClr val="bg1"/>
                </a:solidFill>
              </a:rPr>
              <a:t>X : @patriciamannixm</a:t>
            </a:r>
            <a:br>
              <a:rPr lang="en-IE" dirty="0"/>
            </a:br>
            <a:endParaRPr lang="en-IE" dirty="0"/>
          </a:p>
        </p:txBody>
      </p:sp>
      <p:pic>
        <p:nvPicPr>
          <p:cNvPr id="5" name="Picture 4">
            <a:extLst>
              <a:ext uri="{FF2B5EF4-FFF2-40B4-BE49-F238E27FC236}">
                <a16:creationId xmlns:a16="http://schemas.microsoft.com/office/drawing/2014/main" id="{50B306E5-7ED0-0A15-5662-C9835331669C}"/>
              </a:ext>
            </a:extLst>
          </p:cNvPr>
          <p:cNvPicPr>
            <a:picLocks noChangeAspect="1"/>
          </p:cNvPicPr>
          <p:nvPr/>
        </p:nvPicPr>
        <p:blipFill>
          <a:blip r:embed="rId3"/>
          <a:stretch>
            <a:fillRect/>
          </a:stretch>
        </p:blipFill>
        <p:spPr>
          <a:xfrm>
            <a:off x="9300125" y="2042445"/>
            <a:ext cx="2271176" cy="2271176"/>
          </a:xfrm>
          <a:prstGeom prst="rect">
            <a:avLst/>
          </a:prstGeom>
        </p:spPr>
      </p:pic>
    </p:spTree>
    <p:extLst>
      <p:ext uri="{BB962C8B-B14F-4D97-AF65-F5344CB8AC3E}">
        <p14:creationId xmlns:p14="http://schemas.microsoft.com/office/powerpoint/2010/main" val="3232268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DF0DC9B-9F5D-DCFF-E167-69D3960E12C3}"/>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CA15B32-C00F-909C-48D6-E13FE32F87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8A08FD3-1298-E71A-94C3-3EAA6B9E911E}"/>
              </a:ext>
            </a:extLst>
          </p:cNvPr>
          <p:cNvSpPr>
            <a:spLocks noGrp="1"/>
          </p:cNvSpPr>
          <p:nvPr>
            <p:ph type="title"/>
          </p:nvPr>
        </p:nvSpPr>
        <p:spPr>
          <a:xfrm>
            <a:off x="611862" y="546282"/>
            <a:ext cx="5993653" cy="5488758"/>
          </a:xfrm>
        </p:spPr>
        <p:txBody>
          <a:bodyPr anchor="t">
            <a:normAutofit/>
          </a:bodyPr>
          <a:lstStyle/>
          <a:p>
            <a:br>
              <a:rPr lang="en-IE" sz="4000" dirty="0">
                <a:solidFill>
                  <a:schemeClr val="bg1"/>
                </a:solidFill>
              </a:rPr>
            </a:br>
            <a:r>
              <a:rPr lang="en-IE" sz="4000" dirty="0">
                <a:solidFill>
                  <a:schemeClr val="bg1"/>
                </a:solidFill>
              </a:rPr>
              <a:t> </a:t>
            </a:r>
          </a:p>
        </p:txBody>
      </p:sp>
      <p:sp>
        <p:nvSpPr>
          <p:cNvPr id="8" name="Content Placeholder 2">
            <a:extLst>
              <a:ext uri="{FF2B5EF4-FFF2-40B4-BE49-F238E27FC236}">
                <a16:creationId xmlns:a16="http://schemas.microsoft.com/office/drawing/2014/main" id="{524633B6-6A81-4A53-882D-3D0C3A7AE220}"/>
              </a:ext>
            </a:extLst>
          </p:cNvPr>
          <p:cNvSpPr txBox="1">
            <a:spLocks/>
          </p:cNvSpPr>
          <p:nvPr/>
        </p:nvSpPr>
        <p:spPr>
          <a:xfrm>
            <a:off x="368710" y="1976283"/>
            <a:ext cx="4863691" cy="46319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IE" sz="2400" b="0" i="0" u="none" strike="noStrike" kern="1200" cap="none" spc="0" normalizeH="0" baseline="0" noProof="0" dirty="0">
              <a:ln>
                <a:noFill/>
              </a:ln>
              <a:solidFill>
                <a:sysClr val="window" lastClr="FFFFFF"/>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IE" sz="2400" b="0" i="0" u="none" strike="noStrike" kern="1200" cap="none" spc="0" normalizeH="0" baseline="0" noProof="0" dirty="0">
              <a:ln>
                <a:noFill/>
              </a:ln>
              <a:solidFill>
                <a:sysClr val="window" lastClr="FFFFFF">
                  <a:alpha val="80000"/>
                </a:sysClr>
              </a:solidFill>
              <a:effectLst/>
              <a:uLnTx/>
              <a:uFillTx/>
              <a:latin typeface="Calibri"/>
              <a:ea typeface="+mn-ea"/>
              <a:cs typeface="+mn-cs"/>
            </a:endParaRPr>
          </a:p>
        </p:txBody>
      </p:sp>
      <p:pic>
        <p:nvPicPr>
          <p:cNvPr id="12" name="Content Placeholder 11" descr="A chart of different types of leadership styles&#10;&#10;Description automatically generated">
            <a:extLst>
              <a:ext uri="{FF2B5EF4-FFF2-40B4-BE49-F238E27FC236}">
                <a16:creationId xmlns:a16="http://schemas.microsoft.com/office/drawing/2014/main" id="{6C3F80A7-A97E-F80F-1F5C-939141C031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2528" y="0"/>
            <a:ext cx="8299939" cy="6857999"/>
          </a:xfrm>
        </p:spPr>
      </p:pic>
    </p:spTree>
    <p:extLst>
      <p:ext uri="{BB962C8B-B14F-4D97-AF65-F5344CB8AC3E}">
        <p14:creationId xmlns:p14="http://schemas.microsoft.com/office/powerpoint/2010/main" val="4140317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8FB26-9DA5-40F9-7DE5-283C6DC0E78F}"/>
              </a:ext>
            </a:extLst>
          </p:cNvPr>
          <p:cNvSpPr>
            <a:spLocks noGrp="1"/>
          </p:cNvSpPr>
          <p:nvPr>
            <p:ph type="title"/>
          </p:nvPr>
        </p:nvSpPr>
        <p:spPr>
          <a:xfrm>
            <a:off x="838200" y="4138163"/>
            <a:ext cx="3687491" cy="2106333"/>
          </a:xfrm>
        </p:spPr>
        <p:txBody>
          <a:bodyPr anchor="t">
            <a:normAutofit/>
          </a:bodyPr>
          <a:lstStyle/>
          <a:p>
            <a:r>
              <a:rPr lang="en-IE" sz="3200" dirty="0"/>
              <a:t>Distributive Leadership wherefore art thou? </a:t>
            </a:r>
          </a:p>
        </p:txBody>
      </p:sp>
      <p:pic>
        <p:nvPicPr>
          <p:cNvPr id="5" name="Content Placeholder 4" descr="A graph of blue rectangular objects&#10;&#10;Description automatically generated with medium confidence">
            <a:extLst>
              <a:ext uri="{FF2B5EF4-FFF2-40B4-BE49-F238E27FC236}">
                <a16:creationId xmlns:a16="http://schemas.microsoft.com/office/drawing/2014/main" id="{BDEC439B-0202-C544-BB43-F31BD4054AB5}"/>
              </a:ext>
            </a:extLst>
          </p:cNvPr>
          <p:cNvPicPr>
            <a:picLocks noChangeAspect="1"/>
          </p:cNvPicPr>
          <p:nvPr/>
        </p:nvPicPr>
        <p:blipFill rotWithShape="1">
          <a:blip r:embed="rId2">
            <a:extLst>
              <a:ext uri="{28A0092B-C50C-407E-A947-70E740481C1C}">
                <a14:useLocalDpi xmlns:a14="http://schemas.microsoft.com/office/drawing/2010/main" val="0"/>
              </a:ext>
            </a:extLst>
          </a:blip>
          <a:srcRect r="4890" b="1"/>
          <a:stretch/>
        </p:blipFill>
        <p:spPr>
          <a:xfrm>
            <a:off x="-2" y="10"/>
            <a:ext cx="12192002" cy="3428990"/>
          </a:xfrm>
          <a:prstGeom prst="rect">
            <a:avLst/>
          </a:prstGeom>
        </p:spPr>
      </p:pic>
      <p:grpSp>
        <p:nvGrpSpPr>
          <p:cNvPr id="12" name="Group 11">
            <a:extLst>
              <a:ext uri="{FF2B5EF4-FFF2-40B4-BE49-F238E27FC236}">
                <a16:creationId xmlns:a16="http://schemas.microsoft.com/office/drawing/2014/main" id="{5EC81CC9-EAC3-3907-9268-3A583E3B63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00" y="3401858"/>
            <a:ext cx="12207200" cy="123363"/>
            <a:chOff x="-5025" y="6737718"/>
            <a:chExt cx="12207200" cy="123363"/>
          </a:xfrm>
        </p:grpSpPr>
        <p:sp>
          <p:nvSpPr>
            <p:cNvPr id="13" name="Rectangle 12">
              <a:extLst>
                <a:ext uri="{FF2B5EF4-FFF2-40B4-BE49-F238E27FC236}">
                  <a16:creationId xmlns:a16="http://schemas.microsoft.com/office/drawing/2014/main" id="{665915B0-4647-B7BB-3CDF-D62A16FCB0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A416CD1-48B0-ADCA-33F6-A12FBD9EE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Content Placeholder 8">
            <a:extLst>
              <a:ext uri="{FF2B5EF4-FFF2-40B4-BE49-F238E27FC236}">
                <a16:creationId xmlns:a16="http://schemas.microsoft.com/office/drawing/2014/main" id="{D48E9666-936A-7E8F-82BC-7905BA8706BC}"/>
              </a:ext>
            </a:extLst>
          </p:cNvPr>
          <p:cNvSpPr>
            <a:spLocks noGrp="1"/>
          </p:cNvSpPr>
          <p:nvPr>
            <p:ph idx="1"/>
          </p:nvPr>
        </p:nvSpPr>
        <p:spPr>
          <a:xfrm>
            <a:off x="5341546" y="4088724"/>
            <a:ext cx="6012254" cy="2171405"/>
          </a:xfrm>
        </p:spPr>
        <p:txBody>
          <a:bodyPr anchor="t">
            <a:normAutofit/>
          </a:bodyPr>
          <a:lstStyle/>
          <a:p>
            <a:r>
              <a:rPr lang="en-US" sz="2000" dirty="0"/>
              <a:t>Cultural readiness. </a:t>
            </a:r>
          </a:p>
          <a:p>
            <a:r>
              <a:rPr lang="en-US" sz="2000" dirty="0"/>
              <a:t>Staff maturity as followers.</a:t>
            </a:r>
          </a:p>
          <a:p>
            <a:r>
              <a:rPr lang="en-US" sz="2000" dirty="0"/>
              <a:t>Building capacity and freeing our capacity to truly mentor and develop future leaders. </a:t>
            </a:r>
          </a:p>
          <a:p>
            <a:r>
              <a:rPr lang="en-US" sz="2000" dirty="0"/>
              <a:t>Becoming  comfortable in the discomfort of growth conversations i.e. disappointed candidature. </a:t>
            </a:r>
          </a:p>
        </p:txBody>
      </p:sp>
    </p:spTree>
    <p:extLst>
      <p:ext uri="{BB962C8B-B14F-4D97-AF65-F5344CB8AC3E}">
        <p14:creationId xmlns:p14="http://schemas.microsoft.com/office/powerpoint/2010/main" val="374780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an praying">
            <a:extLst>
              <a:ext uri="{FF2B5EF4-FFF2-40B4-BE49-F238E27FC236}">
                <a16:creationId xmlns:a16="http://schemas.microsoft.com/office/drawing/2014/main" id="{7C1F06C0-7827-6153-EBC6-8ECB532471C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410" r="-1" b="-1"/>
          <a:stretch/>
        </p:blipFill>
        <p:spPr>
          <a:xfrm>
            <a:off x="4117521" y="10"/>
            <a:ext cx="8074479" cy="6857990"/>
          </a:xfrm>
          <a:prstGeom prst="rect">
            <a:avLst/>
          </a:prstGeom>
        </p:spPr>
      </p:pic>
      <p:sp>
        <p:nvSpPr>
          <p:cNvPr id="2" name="Title 1"/>
          <p:cNvSpPr>
            <a:spLocks noGrp="1"/>
          </p:cNvSpPr>
          <p:nvPr>
            <p:ph type="title"/>
          </p:nvPr>
        </p:nvSpPr>
        <p:spPr>
          <a:xfrm>
            <a:off x="804672" y="365126"/>
            <a:ext cx="5266155" cy="682010"/>
          </a:xfrm>
        </p:spPr>
        <p:txBody>
          <a:bodyPr vert="horz" lIns="91440" tIns="45720" rIns="91440" bIns="45720" rtlCol="0" anchor="ctr">
            <a:normAutofit fontScale="90000"/>
          </a:bodyPr>
          <a:lstStyle/>
          <a:p>
            <a:r>
              <a:rPr lang="en-US" dirty="0"/>
              <a:t> </a:t>
            </a:r>
          </a:p>
        </p:txBody>
      </p:sp>
      <p:sp>
        <p:nvSpPr>
          <p:cNvPr id="3" name="Content Placeholder 2"/>
          <p:cNvSpPr>
            <a:spLocks noGrp="1"/>
          </p:cNvSpPr>
          <p:nvPr>
            <p:ph sz="half" idx="1"/>
          </p:nvPr>
        </p:nvSpPr>
        <p:spPr>
          <a:xfrm>
            <a:off x="162232" y="739588"/>
            <a:ext cx="5266155" cy="5753286"/>
          </a:xfrm>
        </p:spPr>
        <p:txBody>
          <a:bodyPr vert="horz" lIns="91440" tIns="45720" rIns="91440" bIns="45720" rtlCol="0">
            <a:normAutofit/>
          </a:bodyPr>
          <a:lstStyle/>
          <a:p>
            <a:r>
              <a:rPr lang="en-IE" sz="2000" dirty="0"/>
              <a:t>We are expected to adopt a distributive model with colleagues who may look at us askance and think, “</a:t>
            </a:r>
            <a:r>
              <a:rPr lang="en-IE" sz="2000" i="1" dirty="0"/>
              <a:t>isn’t that why you are paid more than me”. </a:t>
            </a:r>
            <a:r>
              <a:rPr lang="en-IE" sz="2000" dirty="0"/>
              <a:t>(If you are hearing this in your staff room that is a toxic culture flag. Individualistic Culture: Shadow Side). </a:t>
            </a:r>
          </a:p>
          <a:p>
            <a:r>
              <a:rPr lang="en-IE" sz="2000" dirty="0"/>
              <a:t>Those of us who step up to leadership roles with a service agenda (servant leadership) are vulnerable to some systemic exploitation (Collegial Culture Shadow Side).</a:t>
            </a:r>
          </a:p>
          <a:p>
            <a:r>
              <a:rPr lang="en-IE" sz="2000" i="1" dirty="0"/>
              <a:t>The Dark Side of Generosity</a:t>
            </a:r>
            <a:r>
              <a:rPr lang="en-IE" sz="2000" dirty="0"/>
              <a:t>, those with a reputation for giving are selectively targeted for exploitation (Stanley et al 2023). </a:t>
            </a:r>
          </a:p>
          <a:p>
            <a:r>
              <a:rPr lang="en-IE" sz="2000" dirty="0"/>
              <a:t>What about followership? There sometimes appears a power imbalance when one drills more deeply into the fragmented nature of some school cultures… </a:t>
            </a:r>
          </a:p>
          <a:p>
            <a:endParaRPr lang="en-US" sz="1700" dirty="0"/>
          </a:p>
        </p:txBody>
      </p:sp>
    </p:spTree>
    <p:extLst>
      <p:ext uri="{BB962C8B-B14F-4D97-AF65-F5344CB8AC3E}">
        <p14:creationId xmlns:p14="http://schemas.microsoft.com/office/powerpoint/2010/main" val="813071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people putting their hands on top of each other&#10;&#10;Description automatically generated">
            <a:extLst>
              <a:ext uri="{FF2B5EF4-FFF2-40B4-BE49-F238E27FC236}">
                <a16:creationId xmlns:a16="http://schemas.microsoft.com/office/drawing/2014/main" id="{0375A24E-AE68-DE4C-3969-40028BC30AAF}"/>
              </a:ext>
            </a:extLst>
          </p:cNvPr>
          <p:cNvPicPr>
            <a:picLocks noChangeAspect="1"/>
          </p:cNvPicPr>
          <p:nvPr/>
        </p:nvPicPr>
        <p:blipFill rotWithShape="1">
          <a:blip r:embed="rId2">
            <a:extLst>
              <a:ext uri="{28A0092B-C50C-407E-A947-70E740481C1C}">
                <a14:useLocalDpi xmlns:a14="http://schemas.microsoft.com/office/drawing/2010/main" val="0"/>
              </a:ext>
            </a:extLst>
          </a:blip>
          <a:srcRect l="3957" r="1925" b="-1"/>
          <a:stretch/>
        </p:blipFill>
        <p:spPr>
          <a:xfrm>
            <a:off x="1" y="10"/>
            <a:ext cx="9669642" cy="6857990"/>
          </a:xfrm>
          <a:prstGeom prst="rect">
            <a:avLst/>
          </a:prstGeom>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91BAB5E-FECB-3439-2EF1-A4F50B6C46E4}"/>
              </a:ext>
            </a:extLst>
          </p:cNvPr>
          <p:cNvSpPr>
            <a:spLocks noGrp="1"/>
          </p:cNvSpPr>
          <p:nvPr>
            <p:ph idx="1"/>
          </p:nvPr>
        </p:nvSpPr>
        <p:spPr>
          <a:xfrm>
            <a:off x="5836024" y="121024"/>
            <a:ext cx="6355976" cy="6600451"/>
          </a:xfrm>
        </p:spPr>
        <p:txBody>
          <a:bodyPr>
            <a:noAutofit/>
          </a:bodyPr>
          <a:lstStyle/>
          <a:p>
            <a:r>
              <a:rPr lang="en-IE" sz="2000" dirty="0"/>
              <a:t>The published texts on school &amp; organisational culture completely ignore the dynamic with staff but successful leaders are very clued into it. </a:t>
            </a:r>
          </a:p>
          <a:p>
            <a:r>
              <a:rPr lang="en-IE" sz="2000" dirty="0"/>
              <a:t>Seen as passive recipients of leadership (Cruickshank 2017) when the absolute opposite is the case. </a:t>
            </a:r>
          </a:p>
          <a:p>
            <a:pPr marL="0" indent="0">
              <a:buNone/>
            </a:pPr>
            <a:endParaRPr lang="en-IE" sz="2000" dirty="0"/>
          </a:p>
          <a:p>
            <a:r>
              <a:rPr lang="en-IE" sz="2000" dirty="0"/>
              <a:t>We assume everyone knows how to follow </a:t>
            </a:r>
            <a:r>
              <a:rPr lang="en-IE" sz="2000" b="1" dirty="0"/>
              <a:t>without ever discussing it. </a:t>
            </a:r>
            <a:r>
              <a:rPr lang="en-IE" sz="2000" dirty="0"/>
              <a:t>Some cultures of followship are productive, others not, but have become embedded. </a:t>
            </a:r>
          </a:p>
          <a:p>
            <a:r>
              <a:rPr lang="en-IE" sz="2000" dirty="0"/>
              <a:t>What makes staff follow one leader and not another (disposition of the leader, micropolitics, disenchantment, unsuccessful candidature, loyalty, kindness, explicit articulation of expectation).</a:t>
            </a:r>
          </a:p>
          <a:p>
            <a:r>
              <a:rPr lang="en-IE" sz="2000" dirty="0"/>
              <a:t>If we pivot this should we make explicit that followers also need to be responsible….</a:t>
            </a:r>
          </a:p>
          <a:p>
            <a:r>
              <a:rPr lang="en-IE" sz="2000" dirty="0"/>
              <a:t>So much focus on </a:t>
            </a:r>
            <a:r>
              <a:rPr lang="en-IE" sz="2000" b="1" dirty="0"/>
              <a:t>leadership skills</a:t>
            </a:r>
            <a:r>
              <a:rPr lang="en-IE" sz="2000" dirty="0"/>
              <a:t>, so much </a:t>
            </a:r>
            <a:r>
              <a:rPr lang="en-IE" sz="2000" b="1" dirty="0"/>
              <a:t>emotional labour </a:t>
            </a:r>
            <a:r>
              <a:rPr lang="en-IE" sz="2000" dirty="0"/>
              <a:t>when a substantive  part of the leadership dynamic is not being engaged i.e. responsible followership for healthy work culture. </a:t>
            </a:r>
          </a:p>
        </p:txBody>
      </p:sp>
      <p:sp>
        <p:nvSpPr>
          <p:cNvPr id="4" name="Date Placeholder 3">
            <a:extLst>
              <a:ext uri="{FF2B5EF4-FFF2-40B4-BE49-F238E27FC236}">
                <a16:creationId xmlns:a16="http://schemas.microsoft.com/office/drawing/2014/main" id="{D5EC52B4-363F-C4BE-6BEE-68F05553D9E6}"/>
              </a:ext>
            </a:extLst>
          </p:cNvPr>
          <p:cNvSpPr>
            <a:spLocks noGrp="1"/>
          </p:cNvSpPr>
          <p:nvPr>
            <p:ph type="dt" sz="half" idx="10"/>
          </p:nvPr>
        </p:nvSpPr>
        <p:spPr>
          <a:xfrm>
            <a:off x="838200" y="6356350"/>
            <a:ext cx="2743200" cy="365125"/>
          </a:xfrm>
        </p:spPr>
        <p:txBody>
          <a:bodyPr>
            <a:normAutofit/>
          </a:bodyPr>
          <a:lstStyle/>
          <a:p>
            <a:endParaRPr lang="en-US">
              <a:solidFill>
                <a:srgbClr val="FFFFFF"/>
              </a:solidFill>
            </a:endParaRPr>
          </a:p>
        </p:txBody>
      </p:sp>
    </p:spTree>
    <p:extLst>
      <p:ext uri="{BB962C8B-B14F-4D97-AF65-F5344CB8AC3E}">
        <p14:creationId xmlns:p14="http://schemas.microsoft.com/office/powerpoint/2010/main" val="2891831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069D926-2143-465B-349C-B2D389DAA290}"/>
              </a:ext>
            </a:extLst>
          </p:cNvPr>
          <p:cNvSpPr>
            <a:spLocks noGrp="1"/>
          </p:cNvSpPr>
          <p:nvPr>
            <p:ph idx="1"/>
          </p:nvPr>
        </p:nvSpPr>
        <p:spPr>
          <a:xfrm>
            <a:off x="228600" y="591671"/>
            <a:ext cx="5867399" cy="5903258"/>
          </a:xfrm>
        </p:spPr>
        <p:txBody>
          <a:bodyPr>
            <a:normAutofit/>
          </a:bodyPr>
          <a:lstStyle/>
          <a:p>
            <a:pPr marL="0" indent="0">
              <a:buNone/>
            </a:pPr>
            <a:r>
              <a:rPr lang="en-IE" sz="1600" b="1" dirty="0">
                <a:solidFill>
                  <a:schemeClr val="bg1">
                    <a:alpha val="80000"/>
                  </a:schemeClr>
                </a:solidFill>
              </a:rPr>
              <a:t>(i) Leader-centric view</a:t>
            </a:r>
          </a:p>
          <a:p>
            <a:pPr marL="0" indent="0">
              <a:buNone/>
            </a:pPr>
            <a:r>
              <a:rPr lang="en-IE" sz="1600" dirty="0">
                <a:solidFill>
                  <a:schemeClr val="bg1">
                    <a:alpha val="80000"/>
                  </a:schemeClr>
                </a:solidFill>
              </a:rPr>
              <a:t>Leaders hold all power and directly influence followers to achieve objectives. Followers as passive bystanders who ‘follow’ and ‘receive’ leadership influence and respond wilfully without much resistance or challenge. </a:t>
            </a:r>
          </a:p>
          <a:p>
            <a:pPr marL="0" indent="0">
              <a:buNone/>
            </a:pPr>
            <a:endParaRPr lang="en-IE" sz="1600" dirty="0">
              <a:solidFill>
                <a:schemeClr val="bg1">
                  <a:alpha val="80000"/>
                </a:schemeClr>
              </a:solidFill>
            </a:endParaRPr>
          </a:p>
          <a:p>
            <a:pPr marL="0" indent="0">
              <a:buNone/>
            </a:pPr>
            <a:r>
              <a:rPr lang="en-IE" sz="1600" b="1" dirty="0">
                <a:solidFill>
                  <a:schemeClr val="bg1">
                    <a:alpha val="80000"/>
                  </a:schemeClr>
                </a:solidFill>
              </a:rPr>
              <a:t>(ii) Follower-centric approach</a:t>
            </a:r>
          </a:p>
          <a:p>
            <a:pPr marL="0" indent="0">
              <a:buNone/>
            </a:pPr>
            <a:r>
              <a:rPr lang="en-IE" sz="1600" dirty="0">
                <a:solidFill>
                  <a:schemeClr val="bg1">
                    <a:alpha val="80000"/>
                  </a:schemeClr>
                </a:solidFill>
              </a:rPr>
              <a:t>Focuses on the role of the follower in the creation of leaders and leadership. Leadership is viewed as socially constructed by followers who create narratives around their leaders, dependent on what they need them ‘to be’.</a:t>
            </a:r>
          </a:p>
          <a:p>
            <a:pPr marL="0" indent="0">
              <a:buNone/>
            </a:pPr>
            <a:endParaRPr lang="en-IE" sz="1600" dirty="0">
              <a:solidFill>
                <a:schemeClr val="bg1">
                  <a:alpha val="80000"/>
                </a:schemeClr>
              </a:solidFill>
            </a:endParaRPr>
          </a:p>
          <a:p>
            <a:pPr marL="0" indent="0">
              <a:buNone/>
            </a:pPr>
            <a:r>
              <a:rPr lang="en-IE" sz="1600" dirty="0">
                <a:solidFill>
                  <a:schemeClr val="bg1">
                    <a:alpha val="80000"/>
                  </a:schemeClr>
                </a:solidFill>
              </a:rPr>
              <a:t> </a:t>
            </a:r>
            <a:r>
              <a:rPr lang="en-IE" sz="1600" b="1" dirty="0">
                <a:solidFill>
                  <a:schemeClr val="bg1">
                    <a:alpha val="80000"/>
                  </a:schemeClr>
                </a:solidFill>
              </a:rPr>
              <a:t>(iii) Relational approach</a:t>
            </a:r>
          </a:p>
          <a:p>
            <a:pPr marL="0" indent="0">
              <a:buNone/>
            </a:pPr>
            <a:r>
              <a:rPr lang="en-IE" sz="1600" dirty="0">
                <a:solidFill>
                  <a:schemeClr val="bg1">
                    <a:alpha val="80000"/>
                  </a:schemeClr>
                </a:solidFill>
              </a:rPr>
              <a:t>Relational dynamics are key; through leader-member exchanges and how leaders and followers collaborate to produce quality work and organisational outcomes. </a:t>
            </a:r>
          </a:p>
          <a:p>
            <a:pPr marL="0" indent="0">
              <a:buNone/>
            </a:pPr>
            <a:r>
              <a:rPr lang="en-IE" sz="1600" dirty="0">
                <a:solidFill>
                  <a:schemeClr val="bg1">
                    <a:alpha val="80000"/>
                  </a:schemeClr>
                </a:solidFill>
              </a:rPr>
              <a:t>									</a:t>
            </a:r>
            <a:endParaRPr lang="en-IE" sz="600" dirty="0">
              <a:solidFill>
                <a:schemeClr val="bg1">
                  <a:alpha val="80000"/>
                </a:schemeClr>
              </a:solidFill>
            </a:endParaRPr>
          </a:p>
        </p:txBody>
      </p:sp>
      <p:pic>
        <p:nvPicPr>
          <p:cNvPr id="7" name="Picture 6" descr="A yellow person walking towards a group of people&#10;&#10;Description automatically generated">
            <a:extLst>
              <a:ext uri="{FF2B5EF4-FFF2-40B4-BE49-F238E27FC236}">
                <a16:creationId xmlns:a16="http://schemas.microsoft.com/office/drawing/2014/main" id="{B06D8440-E725-F0DA-2F86-6E8FF26B46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1439161"/>
            <a:ext cx="5260976" cy="3940653"/>
          </a:xfrm>
          <a:prstGeom prst="rect">
            <a:avLst/>
          </a:prstGeom>
        </p:spPr>
      </p:pic>
    </p:spTree>
    <p:extLst>
      <p:ext uri="{BB962C8B-B14F-4D97-AF65-F5344CB8AC3E}">
        <p14:creationId xmlns:p14="http://schemas.microsoft.com/office/powerpoint/2010/main" val="3779999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396781C-32A1-4FDA-A83B-A7FF8C1B1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D71068-A19C-C4BA-A100-B6169E1CAFD8}"/>
              </a:ext>
            </a:extLst>
          </p:cNvPr>
          <p:cNvSpPr>
            <a:spLocks noGrp="1"/>
          </p:cNvSpPr>
          <p:nvPr>
            <p:ph type="title"/>
          </p:nvPr>
        </p:nvSpPr>
        <p:spPr>
          <a:xfrm>
            <a:off x="4144166" y="180303"/>
            <a:ext cx="7938818" cy="1323439"/>
          </a:xfrm>
        </p:spPr>
        <p:txBody>
          <a:bodyPr anchor="t">
            <a:normAutofit/>
          </a:bodyPr>
          <a:lstStyle/>
          <a:p>
            <a:r>
              <a:rPr lang="en-IE" sz="3400" dirty="0">
                <a:solidFill>
                  <a:schemeClr val="bg1"/>
                </a:solidFill>
              </a:rPr>
              <a:t>What do we mean by Emotionally Intelligent organisational culture</a:t>
            </a:r>
          </a:p>
        </p:txBody>
      </p:sp>
      <p:pic>
        <p:nvPicPr>
          <p:cNvPr id="5" name="Picture 4" descr="A hand balancing a block with letters on it&#10;&#10;Description automatically generated">
            <a:extLst>
              <a:ext uri="{FF2B5EF4-FFF2-40B4-BE49-F238E27FC236}">
                <a16:creationId xmlns:a16="http://schemas.microsoft.com/office/drawing/2014/main" id="{CDD8ED90-DD27-0C88-5022-8A9A10D87812}"/>
              </a:ext>
            </a:extLst>
          </p:cNvPr>
          <p:cNvPicPr>
            <a:picLocks noChangeAspect="1"/>
          </p:cNvPicPr>
          <p:nvPr/>
        </p:nvPicPr>
        <p:blipFill rotWithShape="1">
          <a:blip r:embed="rId2">
            <a:extLst>
              <a:ext uri="{28A0092B-C50C-407E-A947-70E740481C1C}">
                <a14:useLocalDpi xmlns:a14="http://schemas.microsoft.com/office/drawing/2010/main" val="0"/>
              </a:ext>
            </a:extLst>
          </a:blip>
          <a:srcRect l="38839" r="36300"/>
          <a:stretch/>
        </p:blipFill>
        <p:spPr>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effectLst/>
        </p:spPr>
      </p:pic>
      <p:grpSp>
        <p:nvGrpSpPr>
          <p:cNvPr id="19" name="Group 18">
            <a:extLst>
              <a:ext uri="{FF2B5EF4-FFF2-40B4-BE49-F238E27FC236}">
                <a16:creationId xmlns:a16="http://schemas.microsoft.com/office/drawing/2014/main" id="{54A1C8FD-E5B7-4BEC-A74A-A55FB8EA7C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3" name="Freeform: Shape 12">
              <a:extLst>
                <a:ext uri="{FF2B5EF4-FFF2-40B4-BE49-F238E27FC236}">
                  <a16:creationId xmlns:a16="http://schemas.microsoft.com/office/drawing/2014/main" id="{B20D202D-5E48-4B15-9AF5-71BED4FCF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68D6A069-9380-4E59-A0DA-07053EE8E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CF2BB1B7-C498-EEBE-2DC6-B96DE8CFEFAB}"/>
              </a:ext>
            </a:extLst>
          </p:cNvPr>
          <p:cNvSpPr>
            <a:spLocks noGrp="1"/>
          </p:cNvSpPr>
          <p:nvPr>
            <p:ph idx="1"/>
          </p:nvPr>
        </p:nvSpPr>
        <p:spPr>
          <a:xfrm>
            <a:off x="4591050" y="1323437"/>
            <a:ext cx="7339013" cy="5354259"/>
          </a:xfrm>
        </p:spPr>
        <p:txBody>
          <a:bodyPr>
            <a:normAutofit/>
          </a:bodyPr>
          <a:lstStyle/>
          <a:p>
            <a:pPr marL="0" indent="0">
              <a:buNone/>
            </a:pPr>
            <a:endParaRPr lang="en-IE" sz="2000" dirty="0">
              <a:solidFill>
                <a:schemeClr val="bg1">
                  <a:alpha val="80000"/>
                </a:schemeClr>
              </a:solidFill>
            </a:endParaRPr>
          </a:p>
          <a:p>
            <a:pPr marL="0" indent="0">
              <a:buNone/>
            </a:pPr>
            <a:r>
              <a:rPr lang="en-IE" sz="2000" dirty="0">
                <a:solidFill>
                  <a:schemeClr val="bg1">
                    <a:alpha val="80000"/>
                  </a:schemeClr>
                </a:solidFill>
              </a:rPr>
              <a:t>“Emotionally Intelligent organisational culture  places the person at the heart of our practice. Well-being, growth, and development of individuals is at the core of decision-making and organisational strategies. </a:t>
            </a:r>
            <a:r>
              <a:rPr lang="en-IE" sz="2000" b="1" dirty="0">
                <a:solidFill>
                  <a:schemeClr val="bg1">
                    <a:alpha val="80000"/>
                  </a:schemeClr>
                </a:solidFill>
              </a:rPr>
              <a:t>Needs, aspirations, and concerns of team members are a priority</a:t>
            </a:r>
            <a:r>
              <a:rPr lang="en-IE" sz="2000" dirty="0">
                <a:solidFill>
                  <a:schemeClr val="bg1">
                    <a:alpha val="80000"/>
                  </a:schemeClr>
                </a:solidFill>
              </a:rPr>
              <a:t> because </a:t>
            </a:r>
            <a:r>
              <a:rPr lang="en-IE" sz="2000" b="1" dirty="0">
                <a:solidFill>
                  <a:schemeClr val="bg1">
                    <a:alpha val="80000"/>
                  </a:schemeClr>
                </a:solidFill>
              </a:rPr>
              <a:t>a thriving school is built upon recognizing that a successful organization is built upon a foundation of empowered and engaged individuals”</a:t>
            </a:r>
            <a:r>
              <a:rPr lang="en-IE" sz="2000" dirty="0">
                <a:solidFill>
                  <a:schemeClr val="bg1">
                    <a:alpha val="80000"/>
                  </a:schemeClr>
                </a:solidFill>
              </a:rPr>
              <a:t> (Mannix McNamara 2023). </a:t>
            </a:r>
          </a:p>
          <a:p>
            <a:pPr marL="0" indent="0">
              <a:buNone/>
            </a:pPr>
            <a:r>
              <a:rPr lang="en-IE" sz="2000" dirty="0">
                <a:solidFill>
                  <a:schemeClr val="bg1">
                    <a:alpha val="80000"/>
                  </a:schemeClr>
                </a:solidFill>
              </a:rPr>
              <a:t>This includes leaders too!!</a:t>
            </a:r>
          </a:p>
          <a:p>
            <a:pPr marL="0" indent="0">
              <a:buNone/>
            </a:pPr>
            <a:endParaRPr lang="en-IE" sz="2000" dirty="0">
              <a:solidFill>
                <a:schemeClr val="bg1">
                  <a:alpha val="80000"/>
                </a:schemeClr>
              </a:solidFill>
            </a:endParaRPr>
          </a:p>
          <a:p>
            <a:pPr marL="0" indent="0">
              <a:buNone/>
            </a:pPr>
            <a:r>
              <a:rPr lang="en-IE" sz="2000" dirty="0">
                <a:solidFill>
                  <a:schemeClr val="bg1">
                    <a:alpha val="80000"/>
                  </a:schemeClr>
                </a:solidFill>
              </a:rPr>
              <a:t>It is also characterised by courageous leadership and courageous followership…dignity and respect, responsibility taking.   </a:t>
            </a:r>
          </a:p>
          <a:p>
            <a:endParaRPr lang="en-IE" sz="1300" dirty="0">
              <a:solidFill>
                <a:schemeClr val="bg1">
                  <a:alpha val="80000"/>
                </a:schemeClr>
              </a:solidFill>
            </a:endParaRPr>
          </a:p>
        </p:txBody>
      </p:sp>
    </p:spTree>
    <p:extLst>
      <p:ext uri="{BB962C8B-B14F-4D97-AF65-F5344CB8AC3E}">
        <p14:creationId xmlns:p14="http://schemas.microsoft.com/office/powerpoint/2010/main" val="1040867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96781C-32A1-4FDA-A83B-A7FF8C1B1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4A3BB53-6B5D-6097-1894-8239A5F40857}"/>
              </a:ext>
            </a:extLst>
          </p:cNvPr>
          <p:cNvSpPr>
            <a:spLocks noGrp="1"/>
          </p:cNvSpPr>
          <p:nvPr>
            <p:ph type="title"/>
          </p:nvPr>
        </p:nvSpPr>
        <p:spPr>
          <a:xfrm>
            <a:off x="4198514" y="249761"/>
            <a:ext cx="8003012" cy="1323439"/>
          </a:xfrm>
        </p:spPr>
        <p:txBody>
          <a:bodyPr anchor="t">
            <a:normAutofit/>
          </a:bodyPr>
          <a:lstStyle/>
          <a:p>
            <a:r>
              <a:rPr lang="en-IE" sz="4000" dirty="0">
                <a:solidFill>
                  <a:schemeClr val="bg1"/>
                </a:solidFill>
              </a:rPr>
              <a:t>Emotionally Intelligent School Culture</a:t>
            </a:r>
          </a:p>
        </p:txBody>
      </p:sp>
      <p:pic>
        <p:nvPicPr>
          <p:cNvPr id="5" name="Picture 4" descr="White puzzle with one red piece">
            <a:extLst>
              <a:ext uri="{FF2B5EF4-FFF2-40B4-BE49-F238E27FC236}">
                <a16:creationId xmlns:a16="http://schemas.microsoft.com/office/drawing/2014/main" id="{FAC40745-41CC-3BC5-3F11-AB7DD2F1B40F}"/>
              </a:ext>
            </a:extLst>
          </p:cNvPr>
          <p:cNvPicPr>
            <a:picLocks noChangeAspect="1"/>
          </p:cNvPicPr>
          <p:nvPr/>
        </p:nvPicPr>
        <p:blipFill rotWithShape="1">
          <a:blip r:embed="rId2"/>
          <a:srcRect l="32156" r="30552"/>
          <a:stretch/>
        </p:blipFill>
        <p:spPr>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effectLst/>
        </p:spPr>
      </p:pic>
      <p:grpSp>
        <p:nvGrpSpPr>
          <p:cNvPr id="11" name="Group 10">
            <a:extLst>
              <a:ext uri="{FF2B5EF4-FFF2-40B4-BE49-F238E27FC236}">
                <a16:creationId xmlns:a16="http://schemas.microsoft.com/office/drawing/2014/main" id="{54A1C8FD-E5B7-4BEC-A74A-A55FB8EA7C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2" name="Freeform: Shape 11">
              <a:extLst>
                <a:ext uri="{FF2B5EF4-FFF2-40B4-BE49-F238E27FC236}">
                  <a16:creationId xmlns:a16="http://schemas.microsoft.com/office/drawing/2014/main" id="{B20D202D-5E48-4B15-9AF5-71BED4FCF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68D6A069-9380-4E59-A0DA-07053EE8E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Content Placeholder 2">
            <a:extLst>
              <a:ext uri="{FF2B5EF4-FFF2-40B4-BE49-F238E27FC236}">
                <a16:creationId xmlns:a16="http://schemas.microsoft.com/office/drawing/2014/main" id="{9CDD59F7-6BE4-B925-D0B0-FEBE17F4324D}"/>
              </a:ext>
            </a:extLst>
          </p:cNvPr>
          <p:cNvSpPr>
            <a:spLocks noGrp="1"/>
          </p:cNvSpPr>
          <p:nvPr>
            <p:ph idx="1"/>
          </p:nvPr>
        </p:nvSpPr>
        <p:spPr>
          <a:xfrm>
            <a:off x="4556127" y="1023582"/>
            <a:ext cx="7635873" cy="6084169"/>
          </a:xfrm>
        </p:spPr>
        <p:txBody>
          <a:bodyPr>
            <a:normAutofit fontScale="92500" lnSpcReduction="10000"/>
          </a:bodyPr>
          <a:lstStyle/>
          <a:p>
            <a:r>
              <a:rPr lang="en-IE" dirty="0">
                <a:solidFill>
                  <a:schemeClr val="bg1">
                    <a:alpha val="80000"/>
                  </a:schemeClr>
                </a:solidFill>
              </a:rPr>
              <a:t>Four domains: </a:t>
            </a:r>
            <a:r>
              <a:rPr lang="en-IE" b="1" dirty="0">
                <a:solidFill>
                  <a:schemeClr val="bg1">
                    <a:alpha val="80000"/>
                  </a:schemeClr>
                </a:solidFill>
              </a:rPr>
              <a:t>self-awareness, self-management, social awareness, and relationship management</a:t>
            </a:r>
            <a:r>
              <a:rPr lang="en-IE" dirty="0">
                <a:solidFill>
                  <a:schemeClr val="bg1">
                    <a:alpha val="80000"/>
                  </a:schemeClr>
                </a:solidFill>
              </a:rPr>
              <a:t>. </a:t>
            </a:r>
          </a:p>
          <a:p>
            <a:r>
              <a:rPr lang="en-IE" dirty="0">
                <a:solidFill>
                  <a:schemeClr val="bg1">
                    <a:alpha val="80000"/>
                  </a:schemeClr>
                </a:solidFill>
              </a:rPr>
              <a:t>Self-Leadership… aware of our own emotional makeup, being aware of what I say and do that might be contributing to poorer culture (self-management), sensitive and inspiring to others, and able to deal with day-to-day problems as we work on more fundamental changes in the culture of the organization.</a:t>
            </a:r>
          </a:p>
          <a:p>
            <a:endParaRPr lang="en-IE" sz="2400" dirty="0">
              <a:solidFill>
                <a:schemeClr val="bg1">
                  <a:alpha val="80000"/>
                </a:schemeClr>
              </a:solidFill>
            </a:endParaRPr>
          </a:p>
          <a:p>
            <a:pPr>
              <a:buFont typeface="Wingdings" panose="05000000000000000000" pitchFamily="2" charset="2"/>
              <a:buChar char="Ø"/>
            </a:pPr>
            <a:r>
              <a:rPr lang="en-IE" sz="2400" dirty="0">
                <a:solidFill>
                  <a:schemeClr val="bg1">
                    <a:alpha val="80000"/>
                  </a:schemeClr>
                </a:solidFill>
              </a:rPr>
              <a:t>How do I intuitively communicate my leadership to others? </a:t>
            </a:r>
          </a:p>
          <a:p>
            <a:pPr>
              <a:buFont typeface="Wingdings" panose="05000000000000000000" pitchFamily="2" charset="2"/>
              <a:buChar char="Ø"/>
            </a:pPr>
            <a:r>
              <a:rPr lang="en-IE" sz="2400" dirty="0">
                <a:solidFill>
                  <a:schemeClr val="bg1">
                    <a:alpha val="80000"/>
                  </a:schemeClr>
                </a:solidFill>
              </a:rPr>
              <a:t>If they were to use one word to describe my leadership me what would it be? </a:t>
            </a:r>
          </a:p>
          <a:p>
            <a:pPr>
              <a:buFont typeface="Wingdings" panose="05000000000000000000" pitchFamily="2" charset="2"/>
              <a:buChar char="Ø"/>
            </a:pPr>
            <a:r>
              <a:rPr lang="en-IE" sz="2400" dirty="0">
                <a:solidFill>
                  <a:schemeClr val="bg1">
                    <a:alpha val="80000"/>
                  </a:schemeClr>
                </a:solidFill>
              </a:rPr>
              <a:t>How does my principal see me? Do I need to chat the narrative? </a:t>
            </a:r>
          </a:p>
          <a:p>
            <a:pPr>
              <a:buFont typeface="Wingdings" panose="05000000000000000000" pitchFamily="2" charset="2"/>
              <a:buChar char="Ø"/>
            </a:pPr>
            <a:r>
              <a:rPr lang="en-IE" sz="2400" dirty="0">
                <a:solidFill>
                  <a:schemeClr val="bg1">
                    <a:alpha val="80000"/>
                  </a:schemeClr>
                </a:solidFill>
              </a:rPr>
              <a:t>How does the staff see me? Do I need to chat the narrative?  </a:t>
            </a:r>
          </a:p>
          <a:p>
            <a:endParaRPr lang="en-IE" sz="2000" dirty="0">
              <a:solidFill>
                <a:schemeClr val="bg1">
                  <a:alpha val="80000"/>
                </a:schemeClr>
              </a:solidFill>
            </a:endParaRPr>
          </a:p>
        </p:txBody>
      </p:sp>
    </p:spTree>
    <p:extLst>
      <p:ext uri="{BB962C8B-B14F-4D97-AF65-F5344CB8AC3E}">
        <p14:creationId xmlns:p14="http://schemas.microsoft.com/office/powerpoint/2010/main" val="2834350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71068-A19C-C4BA-A100-B6169E1CAFD8}"/>
              </a:ext>
            </a:extLst>
          </p:cNvPr>
          <p:cNvSpPr>
            <a:spLocks noGrp="1"/>
          </p:cNvSpPr>
          <p:nvPr>
            <p:ph type="title"/>
          </p:nvPr>
        </p:nvSpPr>
        <p:spPr>
          <a:xfrm>
            <a:off x="5932487" y="-1"/>
            <a:ext cx="6140449" cy="1323439"/>
          </a:xfrm>
        </p:spPr>
        <p:txBody>
          <a:bodyPr anchor="t">
            <a:normAutofit/>
          </a:bodyPr>
          <a:lstStyle/>
          <a:p>
            <a:r>
              <a:rPr lang="en-IE" sz="3400" dirty="0">
                <a:solidFill>
                  <a:schemeClr val="bg1"/>
                </a:solidFill>
              </a:rPr>
              <a:t>What do we mean by Emotionally Intelligent organisational culture</a:t>
            </a:r>
          </a:p>
        </p:txBody>
      </p:sp>
      <p:pic>
        <p:nvPicPr>
          <p:cNvPr id="5" name="Picture 4" descr="A hand balancing a block with letters on it&#10;&#10;Description automatically generated">
            <a:extLst>
              <a:ext uri="{FF2B5EF4-FFF2-40B4-BE49-F238E27FC236}">
                <a16:creationId xmlns:a16="http://schemas.microsoft.com/office/drawing/2014/main" id="{CDD8ED90-DD27-0C88-5022-8A9A10D87812}"/>
              </a:ext>
            </a:extLst>
          </p:cNvPr>
          <p:cNvPicPr>
            <a:picLocks noChangeAspect="1"/>
          </p:cNvPicPr>
          <p:nvPr/>
        </p:nvPicPr>
        <p:blipFill rotWithShape="1">
          <a:blip r:embed="rId2">
            <a:extLst>
              <a:ext uri="{28A0092B-C50C-407E-A947-70E740481C1C}">
                <a14:useLocalDpi xmlns:a14="http://schemas.microsoft.com/office/drawing/2010/main" val="0"/>
              </a:ext>
            </a:extLst>
          </a:blip>
          <a:srcRect l="38839" r="36300"/>
          <a:stretch/>
        </p:blipFill>
        <p:spPr>
          <a:xfrm>
            <a:off x="-257155" y="-1"/>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effectLst/>
        </p:spPr>
      </p:pic>
      <p:sp>
        <p:nvSpPr>
          <p:cNvPr id="3" name="Content Placeholder 2">
            <a:extLst>
              <a:ext uri="{FF2B5EF4-FFF2-40B4-BE49-F238E27FC236}">
                <a16:creationId xmlns:a16="http://schemas.microsoft.com/office/drawing/2014/main" id="{CF2BB1B7-C498-EEBE-2DC6-B96DE8CFEFAB}"/>
              </a:ext>
            </a:extLst>
          </p:cNvPr>
          <p:cNvSpPr>
            <a:spLocks noGrp="1"/>
          </p:cNvSpPr>
          <p:nvPr>
            <p:ph idx="1"/>
          </p:nvPr>
        </p:nvSpPr>
        <p:spPr>
          <a:xfrm>
            <a:off x="5232401" y="1323438"/>
            <a:ext cx="6697662" cy="4905912"/>
          </a:xfrm>
        </p:spPr>
        <p:txBody>
          <a:bodyPr>
            <a:normAutofit/>
          </a:bodyPr>
          <a:lstStyle/>
          <a:p>
            <a:pPr marL="0" indent="0">
              <a:buNone/>
            </a:pPr>
            <a:r>
              <a:rPr lang="en-IE" sz="2000" dirty="0">
                <a:solidFill>
                  <a:schemeClr val="bg1">
                    <a:alpha val="80000"/>
                  </a:schemeClr>
                </a:solidFill>
              </a:rPr>
              <a:t>“Emotionally Intelligent organisational culture  places the person at the heart of our practice. Well-being, growth, and development of individuals is at the core of decision-making and organisational strategies. </a:t>
            </a:r>
            <a:r>
              <a:rPr lang="en-IE" sz="2000" b="1" dirty="0">
                <a:solidFill>
                  <a:schemeClr val="bg1">
                    <a:alpha val="80000"/>
                  </a:schemeClr>
                </a:solidFill>
              </a:rPr>
              <a:t>Needs, aspirations, and concerns of team members are a priority</a:t>
            </a:r>
            <a:r>
              <a:rPr lang="en-IE" sz="2000" dirty="0">
                <a:solidFill>
                  <a:schemeClr val="bg1">
                    <a:alpha val="80000"/>
                  </a:schemeClr>
                </a:solidFill>
              </a:rPr>
              <a:t> because </a:t>
            </a:r>
            <a:r>
              <a:rPr lang="en-IE" sz="2000" b="1" dirty="0">
                <a:solidFill>
                  <a:schemeClr val="bg1">
                    <a:alpha val="80000"/>
                  </a:schemeClr>
                </a:solidFill>
              </a:rPr>
              <a:t>a thriving school is built upon recognizing that a successful organization is built upon a foundation of empowered and engaged individuals”</a:t>
            </a:r>
            <a:r>
              <a:rPr lang="en-IE" sz="2000" dirty="0">
                <a:solidFill>
                  <a:schemeClr val="bg1">
                    <a:alpha val="80000"/>
                  </a:schemeClr>
                </a:solidFill>
              </a:rPr>
              <a:t> (Mannix McNamara 2023). </a:t>
            </a:r>
          </a:p>
          <a:p>
            <a:pPr marL="0" indent="0">
              <a:buNone/>
            </a:pPr>
            <a:r>
              <a:rPr lang="en-IE" sz="2000" dirty="0">
                <a:solidFill>
                  <a:schemeClr val="bg1">
                    <a:alpha val="80000"/>
                  </a:schemeClr>
                </a:solidFill>
              </a:rPr>
              <a:t>This includes leaders too!!</a:t>
            </a:r>
          </a:p>
          <a:p>
            <a:pPr marL="0" indent="0">
              <a:buNone/>
            </a:pPr>
            <a:endParaRPr lang="en-IE" sz="2000" dirty="0">
              <a:solidFill>
                <a:schemeClr val="bg1">
                  <a:alpha val="80000"/>
                </a:schemeClr>
              </a:solidFill>
            </a:endParaRPr>
          </a:p>
          <a:p>
            <a:pPr marL="0" indent="0">
              <a:buNone/>
            </a:pPr>
            <a:r>
              <a:rPr lang="en-IE" sz="2000" dirty="0">
                <a:solidFill>
                  <a:schemeClr val="bg1">
                    <a:alpha val="80000"/>
                  </a:schemeClr>
                </a:solidFill>
              </a:rPr>
              <a:t>It is also characterised by courageous leadership and courageous followership…dignity and respect, responsibility taking.   </a:t>
            </a:r>
          </a:p>
          <a:p>
            <a:endParaRPr lang="en-IE" sz="1300" dirty="0">
              <a:solidFill>
                <a:schemeClr val="bg1">
                  <a:alpha val="80000"/>
                </a:schemeClr>
              </a:solidFill>
            </a:endParaRPr>
          </a:p>
        </p:txBody>
      </p:sp>
      <p:sp>
        <p:nvSpPr>
          <p:cNvPr id="4" name="Content Placeholder 2">
            <a:extLst>
              <a:ext uri="{FF2B5EF4-FFF2-40B4-BE49-F238E27FC236}">
                <a16:creationId xmlns:a16="http://schemas.microsoft.com/office/drawing/2014/main" id="{1E4434F7-C0D7-A921-E4CB-0E9EC0468C55}"/>
              </a:ext>
            </a:extLst>
          </p:cNvPr>
          <p:cNvSpPr txBox="1">
            <a:spLocks/>
          </p:cNvSpPr>
          <p:nvPr/>
        </p:nvSpPr>
        <p:spPr>
          <a:xfrm>
            <a:off x="4400550" y="228600"/>
            <a:ext cx="7791450" cy="66294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Empathy</a:t>
            </a:r>
            <a:r>
              <a:rPr kumimoji="0" lang="en-IE"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 deep understanding and capacity to relate to the emotions, perspectives, and challenges of </a:t>
            </a:r>
            <a:r>
              <a:rPr kumimoji="0" lang="en-IE"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self</a:t>
            </a:r>
            <a:r>
              <a:rPr kumimoji="0" lang="en-IE"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and staff and </a:t>
            </a:r>
            <a:r>
              <a:rPr kumimoji="0" lang="en-IE"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to expect it in return.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Listening: </a:t>
            </a:r>
            <a:r>
              <a:rPr kumimoji="0" lang="en-IE"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To seek to really understand the needs and experiences of the self and the other.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Trusting: </a:t>
            </a:r>
            <a:r>
              <a:rPr kumimoji="0" lang="en-IE"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Our own current best thinking, &amp; helping staff become able to let go of being right.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Psychological Safety:</a:t>
            </a:r>
            <a:r>
              <a:rPr kumimoji="0" lang="en-IE" sz="2800" b="0" i="0" u="none" strike="noStrike" kern="1200" cap="none" spc="0" normalizeH="0" baseline="0" noProof="0" dirty="0">
                <a:ln>
                  <a:noFill/>
                </a:ln>
                <a:solidFill>
                  <a:srgbClr val="374151"/>
                </a:solidFill>
                <a:effectLst/>
                <a:uLnTx/>
                <a:uFillTx/>
                <a:latin typeface="Calibri" panose="020F0502020204030204" pitchFamily="34" charset="0"/>
                <a:ea typeface="+mn-ea"/>
                <a:cs typeface="Calibri" panose="020F0502020204030204" pitchFamily="34" charset="0"/>
              </a:rPr>
              <a:t> </a:t>
            </a:r>
            <a:r>
              <a:rPr kumimoji="0" lang="en-IE"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Separate &amp; Connected (See Dr. Tony Humphries latest book on this). We are held to higher standard as leaders, but we also need to be courageous and hold staff to the same.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Feedback: </a:t>
            </a:r>
            <a:r>
              <a:rPr kumimoji="0" lang="en-IE"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Remember we are giving feedback with our whole being. Not giving genuine feedback = group think in a very short time. Where do we get feedback that is not our echo chamber?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Servant Leadership</a:t>
            </a:r>
            <a:r>
              <a:rPr kumimoji="0" lang="en-IE"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the needs of others take precedence, if we all took care of </a:t>
            </a:r>
            <a:r>
              <a:rPr kumimoji="0" lang="en-IE" sz="2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other </a:t>
            </a:r>
            <a:r>
              <a:rPr kumimoji="0" lang="en-IE"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then</a:t>
            </a:r>
            <a:r>
              <a:rPr kumimoji="0" lang="en-IE" sz="2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IE"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all are taken care of.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IE" sz="2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117855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396781C-32A1-4FDA-A83B-A7FF8C1B1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hand holding a stack of wooden blocks&#10;&#10;Description automatically generated">
            <a:extLst>
              <a:ext uri="{FF2B5EF4-FFF2-40B4-BE49-F238E27FC236}">
                <a16:creationId xmlns:a16="http://schemas.microsoft.com/office/drawing/2014/main" id="{76013191-2C00-F42B-3EB0-22FE41F84751}"/>
              </a:ext>
            </a:extLst>
          </p:cNvPr>
          <p:cNvPicPr>
            <a:picLocks noChangeAspect="1"/>
          </p:cNvPicPr>
          <p:nvPr/>
        </p:nvPicPr>
        <p:blipFill rotWithShape="1">
          <a:blip r:embed="rId2">
            <a:extLst>
              <a:ext uri="{28A0092B-C50C-407E-A947-70E740481C1C}">
                <a14:useLocalDpi xmlns:a14="http://schemas.microsoft.com/office/drawing/2010/main" val="0"/>
              </a:ext>
            </a:extLst>
          </a:blip>
          <a:srcRect l="32334" r="30375"/>
          <a:stretch/>
        </p:blipFill>
        <p:spPr>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effectLst/>
        </p:spPr>
      </p:pic>
      <p:grpSp>
        <p:nvGrpSpPr>
          <p:cNvPr id="19" name="Group 18">
            <a:extLst>
              <a:ext uri="{FF2B5EF4-FFF2-40B4-BE49-F238E27FC236}">
                <a16:creationId xmlns:a16="http://schemas.microsoft.com/office/drawing/2014/main" id="{54A1C8FD-E5B7-4BEC-A74A-A55FB8EA7C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3" name="Freeform: Shape 12">
              <a:extLst>
                <a:ext uri="{FF2B5EF4-FFF2-40B4-BE49-F238E27FC236}">
                  <a16:creationId xmlns:a16="http://schemas.microsoft.com/office/drawing/2014/main" id="{B20D202D-5E48-4B15-9AF5-71BED4FCF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68D6A069-9380-4E59-A0DA-07053EE8E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Content Placeholder 2">
            <a:extLst>
              <a:ext uri="{FF2B5EF4-FFF2-40B4-BE49-F238E27FC236}">
                <a16:creationId xmlns:a16="http://schemas.microsoft.com/office/drawing/2014/main" id="{84D4061C-0381-0043-3284-F764BC0D2FDE}"/>
              </a:ext>
            </a:extLst>
          </p:cNvPr>
          <p:cNvSpPr>
            <a:spLocks noGrp="1"/>
          </p:cNvSpPr>
          <p:nvPr>
            <p:ph idx="1"/>
          </p:nvPr>
        </p:nvSpPr>
        <p:spPr>
          <a:xfrm>
            <a:off x="4776717" y="272955"/>
            <a:ext cx="7415264" cy="6424059"/>
          </a:xfrm>
        </p:spPr>
        <p:txBody>
          <a:bodyPr>
            <a:normAutofit/>
          </a:bodyPr>
          <a:lstStyle/>
          <a:p>
            <a:r>
              <a:rPr lang="en-IE" sz="2400" dirty="0">
                <a:solidFill>
                  <a:schemeClr val="bg1">
                    <a:alpha val="80000"/>
                  </a:schemeClr>
                </a:solidFill>
              </a:rPr>
              <a:t>Culture is not static (even when it feels stuck). Organic shaped by people. </a:t>
            </a:r>
          </a:p>
          <a:p>
            <a:r>
              <a:rPr lang="en-IE" sz="2400" dirty="0">
                <a:solidFill>
                  <a:schemeClr val="bg1">
                    <a:alpha val="80000"/>
                  </a:schemeClr>
                </a:solidFill>
              </a:rPr>
              <a:t>It is constantly changing and adapting (meaning it can be shaped).</a:t>
            </a:r>
          </a:p>
          <a:p>
            <a:r>
              <a:rPr lang="en-IE" sz="2400" dirty="0">
                <a:solidFill>
                  <a:schemeClr val="bg1">
                    <a:alpha val="80000"/>
                  </a:schemeClr>
                </a:solidFill>
              </a:rPr>
              <a:t>Each school has different cultures or micro-cultures within the staff. A continuum of learning communities (at best) or cliques (at worst). </a:t>
            </a:r>
          </a:p>
          <a:p>
            <a:r>
              <a:rPr lang="en-IE" sz="2400" dirty="0">
                <a:solidFill>
                  <a:schemeClr val="bg1">
                    <a:alpha val="80000"/>
                  </a:schemeClr>
                </a:solidFill>
              </a:rPr>
              <a:t>We change culture </a:t>
            </a:r>
            <a:r>
              <a:rPr lang="en-IE" sz="2400" b="1" dirty="0">
                <a:solidFill>
                  <a:schemeClr val="bg1">
                    <a:alpha val="80000"/>
                  </a:schemeClr>
                </a:solidFill>
              </a:rPr>
              <a:t>by our behaviours. </a:t>
            </a:r>
          </a:p>
          <a:p>
            <a:r>
              <a:rPr lang="en-IE" sz="2400" dirty="0">
                <a:solidFill>
                  <a:schemeClr val="bg1">
                    <a:alpha val="80000"/>
                  </a:schemeClr>
                </a:solidFill>
              </a:rPr>
              <a:t>How do we continue to work with angry or disenchanted staff.  If left undealt with, they damage culture. </a:t>
            </a:r>
          </a:p>
          <a:p>
            <a:r>
              <a:rPr lang="en-IE" sz="2400" dirty="0">
                <a:solidFill>
                  <a:schemeClr val="bg1">
                    <a:alpha val="80000"/>
                  </a:schemeClr>
                </a:solidFill>
              </a:rPr>
              <a:t>How do conversations about leadership, ambition, succession planning happen in transparent and holistic ways? </a:t>
            </a:r>
          </a:p>
          <a:p>
            <a:r>
              <a:rPr lang="en-IE" sz="2400" dirty="0">
                <a:solidFill>
                  <a:schemeClr val="bg1">
                    <a:alpha val="80000"/>
                  </a:schemeClr>
                </a:solidFill>
              </a:rPr>
              <a:t>Plan for how a culture of being comfortable with feedback becomes embedded in staff? </a:t>
            </a:r>
          </a:p>
          <a:p>
            <a:endParaRPr lang="en-IE" sz="1000" dirty="0">
              <a:solidFill>
                <a:schemeClr val="bg1">
                  <a:alpha val="80000"/>
                </a:schemeClr>
              </a:solidFill>
            </a:endParaRPr>
          </a:p>
        </p:txBody>
      </p:sp>
    </p:spTree>
    <p:extLst>
      <p:ext uri="{BB962C8B-B14F-4D97-AF65-F5344CB8AC3E}">
        <p14:creationId xmlns:p14="http://schemas.microsoft.com/office/powerpoint/2010/main" val="493972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Close up of heart shaped pages of a book">
            <a:extLst>
              <a:ext uri="{FF2B5EF4-FFF2-40B4-BE49-F238E27FC236}">
                <a16:creationId xmlns:a16="http://schemas.microsoft.com/office/drawing/2014/main" id="{19B1974E-6042-190D-8F7B-FED93E29026E}"/>
              </a:ext>
            </a:extLst>
          </p:cNvPr>
          <p:cNvPicPr>
            <a:picLocks noChangeAspect="1"/>
          </p:cNvPicPr>
          <p:nvPr/>
        </p:nvPicPr>
        <p:blipFill rotWithShape="1">
          <a:blip r:embed="rId2"/>
          <a:srcRect t="15746"/>
          <a:stretch/>
        </p:blipFill>
        <p:spPr>
          <a:xfrm>
            <a:off x="20" y="1282"/>
            <a:ext cx="12191980" cy="6856718"/>
          </a:xfrm>
          <a:prstGeom prst="rect">
            <a:avLst/>
          </a:prstGeom>
        </p:spPr>
      </p:pic>
    </p:spTree>
    <p:extLst>
      <p:ext uri="{BB962C8B-B14F-4D97-AF65-F5344CB8AC3E}">
        <p14:creationId xmlns:p14="http://schemas.microsoft.com/office/powerpoint/2010/main" val="1040517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close-up of a dandelion&#10;&#10;Description automatically generated">
            <a:extLst>
              <a:ext uri="{FF2B5EF4-FFF2-40B4-BE49-F238E27FC236}">
                <a16:creationId xmlns:a16="http://schemas.microsoft.com/office/drawing/2014/main" id="{9388D5D9-23C4-59A0-B4E2-C1EEC89B083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204"/>
          <a:stretch/>
        </p:blipFill>
        <p:spPr>
          <a:xfrm>
            <a:off x="20" y="1282"/>
            <a:ext cx="12191980" cy="6856718"/>
          </a:xfrm>
          <a:prstGeom prst="rect">
            <a:avLst/>
          </a:prstGeom>
        </p:spPr>
      </p:pic>
      <p:sp>
        <p:nvSpPr>
          <p:cNvPr id="6" name="Flowchart: Process 5">
            <a:extLst>
              <a:ext uri="{FF2B5EF4-FFF2-40B4-BE49-F238E27FC236}">
                <a16:creationId xmlns:a16="http://schemas.microsoft.com/office/drawing/2014/main" id="{FD2FDF12-B3B5-F793-7A30-56CB3972124B}"/>
              </a:ext>
            </a:extLst>
          </p:cNvPr>
          <p:cNvSpPr/>
          <p:nvPr/>
        </p:nvSpPr>
        <p:spPr>
          <a:xfrm>
            <a:off x="138545" y="1344855"/>
            <a:ext cx="2812472" cy="1052945"/>
          </a:xfrm>
          <a:prstGeom prst="flowChartProcess">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E" sz="2800" dirty="0"/>
              <a:t>Some thoughts on leadership,  culture, climate and purpose.  </a:t>
            </a:r>
          </a:p>
        </p:txBody>
      </p:sp>
      <p:sp>
        <p:nvSpPr>
          <p:cNvPr id="7" name="Flowchart: Process 6">
            <a:extLst>
              <a:ext uri="{FF2B5EF4-FFF2-40B4-BE49-F238E27FC236}">
                <a16:creationId xmlns:a16="http://schemas.microsoft.com/office/drawing/2014/main" id="{1C077FD4-4C6A-D105-78D9-856AF4FF3115}"/>
              </a:ext>
            </a:extLst>
          </p:cNvPr>
          <p:cNvSpPr/>
          <p:nvPr/>
        </p:nvSpPr>
        <p:spPr>
          <a:xfrm>
            <a:off x="138545" y="3741372"/>
            <a:ext cx="3643745" cy="1052945"/>
          </a:xfrm>
          <a:prstGeom prst="flowChartProcess">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IE" sz="2800" dirty="0"/>
          </a:p>
        </p:txBody>
      </p:sp>
      <p:sp>
        <p:nvSpPr>
          <p:cNvPr id="8" name="Flowchart: Process 7">
            <a:extLst>
              <a:ext uri="{FF2B5EF4-FFF2-40B4-BE49-F238E27FC236}">
                <a16:creationId xmlns:a16="http://schemas.microsoft.com/office/drawing/2014/main" id="{C804B03A-A2DF-C5A0-9830-0636689935AF}"/>
              </a:ext>
            </a:extLst>
          </p:cNvPr>
          <p:cNvSpPr/>
          <p:nvPr/>
        </p:nvSpPr>
        <p:spPr>
          <a:xfrm>
            <a:off x="138546" y="5499612"/>
            <a:ext cx="3865418" cy="1052945"/>
          </a:xfrm>
          <a:prstGeom prst="flowChartProcess">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E" sz="2800" dirty="0"/>
              <a:t>How culture affects our leadership</a:t>
            </a:r>
          </a:p>
        </p:txBody>
      </p:sp>
    </p:spTree>
    <p:extLst>
      <p:ext uri="{BB962C8B-B14F-4D97-AF65-F5344CB8AC3E}">
        <p14:creationId xmlns:p14="http://schemas.microsoft.com/office/powerpoint/2010/main" val="438086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ompass on a rope&#10;&#10;Description automatically generated">
            <a:extLst>
              <a:ext uri="{FF2B5EF4-FFF2-40B4-BE49-F238E27FC236}">
                <a16:creationId xmlns:a16="http://schemas.microsoft.com/office/drawing/2014/main" id="{7294CF9D-91F9-2D95-2096-84B7F42AA39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CE4196-EA28-51F1-D375-BC79894D564E}"/>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Purpose </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C822B8A-02CB-FFA4-D72E-9ECF294B146E}"/>
              </a:ext>
            </a:extLst>
          </p:cNvPr>
          <p:cNvPicPr>
            <a:picLocks noChangeAspect="1"/>
          </p:cNvPicPr>
          <p:nvPr/>
        </p:nvPicPr>
        <p:blipFill>
          <a:blip r:embed="rId3"/>
          <a:stretch>
            <a:fillRect/>
          </a:stretch>
        </p:blipFill>
        <p:spPr>
          <a:xfrm>
            <a:off x="10595143" y="5294499"/>
            <a:ext cx="1596837" cy="1601129"/>
          </a:xfrm>
          <a:prstGeom prst="rect">
            <a:avLst/>
          </a:prstGeom>
        </p:spPr>
      </p:pic>
    </p:spTree>
    <p:extLst>
      <p:ext uri="{BB962C8B-B14F-4D97-AF65-F5344CB8AC3E}">
        <p14:creationId xmlns:p14="http://schemas.microsoft.com/office/powerpoint/2010/main" val="800372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FD362F1-7E9F-6952-118A-301B5A24D42D}"/>
              </a:ext>
            </a:extLst>
          </p:cNvPr>
          <p:cNvSpPr>
            <a:spLocks noGrp="1"/>
          </p:cNvSpPr>
          <p:nvPr>
            <p:ph type="title"/>
          </p:nvPr>
        </p:nvSpPr>
        <p:spPr>
          <a:xfrm>
            <a:off x="611863" y="546282"/>
            <a:ext cx="4391025" cy="1323439"/>
          </a:xfrm>
        </p:spPr>
        <p:txBody>
          <a:bodyPr anchor="t">
            <a:normAutofit/>
          </a:bodyPr>
          <a:lstStyle/>
          <a:p>
            <a:r>
              <a:rPr lang="en-IE" sz="4000" dirty="0">
                <a:solidFill>
                  <a:schemeClr val="bg1"/>
                </a:solidFill>
              </a:rPr>
              <a:t>Culture What does the research say? </a:t>
            </a:r>
          </a:p>
        </p:txBody>
      </p:sp>
      <p:sp>
        <p:nvSpPr>
          <p:cNvPr id="27" name="Content Placeholder 12">
            <a:extLst>
              <a:ext uri="{FF2B5EF4-FFF2-40B4-BE49-F238E27FC236}">
                <a16:creationId xmlns:a16="http://schemas.microsoft.com/office/drawing/2014/main" id="{BFA51D34-5E50-9BE6-31F2-2D50C94DA42D}"/>
              </a:ext>
            </a:extLst>
          </p:cNvPr>
          <p:cNvSpPr>
            <a:spLocks noGrp="1"/>
          </p:cNvSpPr>
          <p:nvPr>
            <p:ph idx="1"/>
          </p:nvPr>
        </p:nvSpPr>
        <p:spPr>
          <a:xfrm>
            <a:off x="838200" y="2109457"/>
            <a:ext cx="4391025" cy="4366757"/>
          </a:xfrm>
        </p:spPr>
        <p:txBody>
          <a:bodyPr>
            <a:normAutofit/>
          </a:bodyPr>
          <a:lstStyle/>
          <a:p>
            <a:pPr marL="0" indent="0">
              <a:buNone/>
            </a:pPr>
            <a:r>
              <a:rPr lang="en-IE" sz="2400" dirty="0">
                <a:solidFill>
                  <a:schemeClr val="bg1"/>
                </a:solidFill>
              </a:rPr>
              <a:t>It is the deeper level of basic </a:t>
            </a:r>
            <a:r>
              <a:rPr lang="en-IE" sz="2400" b="1" dirty="0">
                <a:solidFill>
                  <a:schemeClr val="bg1"/>
                </a:solidFill>
              </a:rPr>
              <a:t>assumptions </a:t>
            </a:r>
            <a:r>
              <a:rPr lang="en-IE" sz="2400" dirty="0">
                <a:solidFill>
                  <a:schemeClr val="bg1"/>
                </a:solidFill>
              </a:rPr>
              <a:t>and </a:t>
            </a:r>
            <a:r>
              <a:rPr lang="en-IE" sz="2400" b="1" dirty="0">
                <a:solidFill>
                  <a:schemeClr val="bg1"/>
                </a:solidFill>
              </a:rPr>
              <a:t>beliefs</a:t>
            </a:r>
            <a:r>
              <a:rPr lang="en-IE" sz="2400" dirty="0">
                <a:solidFill>
                  <a:schemeClr val="bg1"/>
                </a:solidFill>
              </a:rPr>
              <a:t> that are shared by members of an organisation, </a:t>
            </a:r>
            <a:r>
              <a:rPr lang="en-IE" sz="2400" b="1" dirty="0">
                <a:solidFill>
                  <a:schemeClr val="bg1"/>
                </a:solidFill>
              </a:rPr>
              <a:t>that operate unconsciously, </a:t>
            </a:r>
            <a:r>
              <a:rPr lang="en-IE" sz="2400" dirty="0">
                <a:solidFill>
                  <a:schemeClr val="bg1"/>
                </a:solidFill>
              </a:rPr>
              <a:t>and that define in a basic </a:t>
            </a:r>
            <a:r>
              <a:rPr lang="en-IE" sz="2400" b="1" dirty="0">
                <a:solidFill>
                  <a:schemeClr val="bg1"/>
                </a:solidFill>
              </a:rPr>
              <a:t>‘taken-for-granted’ </a:t>
            </a:r>
            <a:r>
              <a:rPr lang="en-IE" sz="2400" dirty="0">
                <a:solidFill>
                  <a:schemeClr val="bg1"/>
                </a:solidFill>
              </a:rPr>
              <a:t>fashion an organisation’s view of itself and it’s environment </a:t>
            </a:r>
            <a:r>
              <a:rPr lang="en-IE" sz="2400" dirty="0" err="1">
                <a:solidFill>
                  <a:schemeClr val="bg1"/>
                </a:solidFill>
              </a:rPr>
              <a:t>Schien</a:t>
            </a:r>
            <a:r>
              <a:rPr lang="en-IE" sz="2400" dirty="0">
                <a:solidFill>
                  <a:schemeClr val="bg1"/>
                </a:solidFill>
              </a:rPr>
              <a:t>).</a:t>
            </a:r>
          </a:p>
          <a:p>
            <a:endParaRPr lang="en-IE" sz="1800" dirty="0">
              <a:solidFill>
                <a:schemeClr val="bg1"/>
              </a:solidFill>
              <a:latin typeface="Calibri" panose="020F0502020204030204" pitchFamily="34" charset="0"/>
              <a:ea typeface="Yu Mincho" panose="02020400000000000000" pitchFamily="18" charset="-128"/>
              <a:cs typeface="Times New Roman" panose="02020603050405020304" pitchFamily="18" charset="0"/>
            </a:endParaRPr>
          </a:p>
          <a:p>
            <a:pPr marL="0" indent="0">
              <a:buNone/>
            </a:pPr>
            <a:r>
              <a:rPr lang="en-IE" sz="2400" dirty="0">
                <a:solidFill>
                  <a:schemeClr val="bg1"/>
                </a:solidFill>
                <a:latin typeface="Calibri" panose="020F0502020204030204" pitchFamily="34" charset="0"/>
                <a:ea typeface="Yu Mincho" panose="02020400000000000000" pitchFamily="18" charset="-128"/>
                <a:cs typeface="Times New Roman" panose="02020603050405020304" pitchFamily="18" charset="0"/>
              </a:rPr>
              <a:t>P</a:t>
            </a:r>
            <a:r>
              <a:rPr lang="en-IE" sz="2400" kern="1200" dirty="0">
                <a:solidFill>
                  <a:schemeClr val="bg1"/>
                </a:solidFill>
                <a:effectLst/>
                <a:latin typeface="Calibri" panose="020F0502020204030204" pitchFamily="34" charset="0"/>
                <a:ea typeface="Yu Mincho" panose="02020400000000000000" pitchFamily="18" charset="-128"/>
                <a:cs typeface="Times New Roman" panose="02020603050405020304" pitchFamily="18" charset="0"/>
              </a:rPr>
              <a:t>eople are </a:t>
            </a:r>
            <a:r>
              <a:rPr lang="en-IE" sz="2400" b="1" kern="1200" dirty="0">
                <a:solidFill>
                  <a:schemeClr val="bg1"/>
                </a:solidFill>
                <a:effectLst/>
                <a:latin typeface="Calibri" panose="020F0502020204030204" pitchFamily="34" charset="0"/>
                <a:ea typeface="Yu Mincho" panose="02020400000000000000" pitchFamily="18" charset="-128"/>
                <a:cs typeface="Times New Roman" panose="02020603050405020304" pitchFamily="18" charset="0"/>
              </a:rPr>
              <a:t>the absolute epicentre of culture</a:t>
            </a:r>
            <a:endParaRPr lang="en-IE" sz="2400" dirty="0">
              <a:solidFill>
                <a:schemeClr val="bg1"/>
              </a:solidFill>
            </a:endParaRPr>
          </a:p>
          <a:p>
            <a:endParaRPr lang="en-US" sz="2400" dirty="0">
              <a:solidFill>
                <a:schemeClr val="bg1"/>
              </a:solidFill>
            </a:endParaRPr>
          </a:p>
        </p:txBody>
      </p:sp>
      <p:pic>
        <p:nvPicPr>
          <p:cNvPr id="9" name="Content Placeholder 8" descr="A magnifying glass on a book&#10;&#10;Description automatically generated">
            <a:extLst>
              <a:ext uri="{FF2B5EF4-FFF2-40B4-BE49-F238E27FC236}">
                <a16:creationId xmlns:a16="http://schemas.microsoft.com/office/drawing/2014/main" id="{0B036A29-5C86-BB68-D157-7C03F6F80E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1659018"/>
            <a:ext cx="5260976" cy="3500940"/>
          </a:xfrm>
          <a:prstGeom prst="rect">
            <a:avLst/>
          </a:prstGeom>
        </p:spPr>
      </p:pic>
    </p:spTree>
    <p:extLst>
      <p:ext uri="{BB962C8B-B14F-4D97-AF65-F5344CB8AC3E}">
        <p14:creationId xmlns:p14="http://schemas.microsoft.com/office/powerpoint/2010/main" val="1487005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0284F2-9CBD-A20C-80F7-5FF9B3237442}"/>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C920213-9D1E-D3AC-C8D9-B34E4416DC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2FCF3CF-E9B8-1E1C-3AC7-C94B431D86AC}"/>
              </a:ext>
            </a:extLst>
          </p:cNvPr>
          <p:cNvSpPr>
            <a:spLocks noGrp="1"/>
          </p:cNvSpPr>
          <p:nvPr>
            <p:ph type="title"/>
          </p:nvPr>
        </p:nvSpPr>
        <p:spPr>
          <a:xfrm>
            <a:off x="202431" y="109553"/>
            <a:ext cx="4391025" cy="1323439"/>
          </a:xfrm>
        </p:spPr>
        <p:txBody>
          <a:bodyPr anchor="t">
            <a:normAutofit/>
          </a:bodyPr>
          <a:lstStyle/>
          <a:p>
            <a:r>
              <a:rPr lang="en-IE" sz="4000" dirty="0">
                <a:solidFill>
                  <a:schemeClr val="bg1"/>
                </a:solidFill>
              </a:rPr>
              <a:t>Culture What does the research say? </a:t>
            </a:r>
          </a:p>
        </p:txBody>
      </p:sp>
      <p:sp>
        <p:nvSpPr>
          <p:cNvPr id="27" name="Content Placeholder 12">
            <a:extLst>
              <a:ext uri="{FF2B5EF4-FFF2-40B4-BE49-F238E27FC236}">
                <a16:creationId xmlns:a16="http://schemas.microsoft.com/office/drawing/2014/main" id="{481155C1-A058-FAFA-1F41-028AC94AFDC5}"/>
              </a:ext>
            </a:extLst>
          </p:cNvPr>
          <p:cNvSpPr>
            <a:spLocks noGrp="1"/>
          </p:cNvSpPr>
          <p:nvPr>
            <p:ph idx="1"/>
          </p:nvPr>
        </p:nvSpPr>
        <p:spPr>
          <a:xfrm>
            <a:off x="202432" y="1659019"/>
            <a:ext cx="5026794" cy="4817196"/>
          </a:xfrm>
        </p:spPr>
        <p:txBody>
          <a:bodyPr>
            <a:normAutofit fontScale="92500" lnSpcReduction="10000"/>
          </a:bodyPr>
          <a:lstStyle/>
          <a:p>
            <a:endParaRPr lang="en-IE" sz="1800" dirty="0">
              <a:solidFill>
                <a:schemeClr val="bg1"/>
              </a:solidFill>
              <a:latin typeface="Calibri" panose="020F0502020204030204" pitchFamily="34" charset="0"/>
              <a:ea typeface="Yu Mincho" panose="02020400000000000000" pitchFamily="18" charset="-128"/>
              <a:cs typeface="Times New Roman" panose="02020603050405020304" pitchFamily="18" charset="0"/>
            </a:endParaRPr>
          </a:p>
          <a:p>
            <a:r>
              <a:rPr lang="en-IE" sz="2400" dirty="0">
                <a:solidFill>
                  <a:schemeClr val="bg1"/>
                </a:solidFill>
              </a:rPr>
              <a:t>Culture is  situationally unique. </a:t>
            </a:r>
          </a:p>
          <a:p>
            <a:endParaRPr lang="en-IE" sz="2400" dirty="0">
              <a:solidFill>
                <a:schemeClr val="bg1"/>
              </a:solidFill>
            </a:endParaRPr>
          </a:p>
          <a:p>
            <a:r>
              <a:rPr lang="en-IE" sz="2400" dirty="0">
                <a:solidFill>
                  <a:schemeClr val="bg1"/>
                </a:solidFill>
              </a:rPr>
              <a:t>Every school has mindset of school life and its own way of being. </a:t>
            </a:r>
          </a:p>
          <a:p>
            <a:endParaRPr lang="en-IE" sz="2400" dirty="0">
              <a:solidFill>
                <a:schemeClr val="bg1"/>
              </a:solidFill>
            </a:endParaRPr>
          </a:p>
          <a:p>
            <a:r>
              <a:rPr lang="en-IE" sz="2400" dirty="0">
                <a:solidFill>
                  <a:schemeClr val="bg1"/>
                </a:solidFill>
              </a:rPr>
              <a:t>Shared assumptions of who we are. </a:t>
            </a:r>
          </a:p>
          <a:p>
            <a:endParaRPr lang="en-IE" sz="2400" dirty="0">
              <a:solidFill>
                <a:schemeClr val="bg1"/>
              </a:solidFill>
            </a:endParaRPr>
          </a:p>
          <a:p>
            <a:r>
              <a:rPr lang="en-IE" sz="2400" dirty="0">
                <a:solidFill>
                  <a:schemeClr val="bg1"/>
                </a:solidFill>
              </a:rPr>
              <a:t>We create, are given or take on identities. </a:t>
            </a:r>
          </a:p>
          <a:p>
            <a:endParaRPr lang="en-IE" sz="2400" dirty="0">
              <a:solidFill>
                <a:schemeClr val="bg1"/>
              </a:solidFill>
            </a:endParaRPr>
          </a:p>
          <a:p>
            <a:r>
              <a:rPr lang="en-IE" sz="2400" dirty="0">
                <a:solidFill>
                  <a:schemeClr val="bg1"/>
                </a:solidFill>
              </a:rPr>
              <a:t>It is a web of influence that binds us together and creates a unique climate. </a:t>
            </a:r>
            <a:endParaRPr lang="en-US" sz="2400" dirty="0">
              <a:solidFill>
                <a:schemeClr val="bg1"/>
              </a:solidFill>
            </a:endParaRPr>
          </a:p>
        </p:txBody>
      </p:sp>
      <p:pic>
        <p:nvPicPr>
          <p:cNvPr id="9" name="Content Placeholder 8" descr="A magnifying glass on a book&#10;&#10;Description automatically generated">
            <a:extLst>
              <a:ext uri="{FF2B5EF4-FFF2-40B4-BE49-F238E27FC236}">
                <a16:creationId xmlns:a16="http://schemas.microsoft.com/office/drawing/2014/main" id="{0B201662-E100-4554-C0D8-9E42232810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1659018"/>
            <a:ext cx="5260976" cy="3500940"/>
          </a:xfrm>
          <a:prstGeom prst="rect">
            <a:avLst/>
          </a:prstGeom>
        </p:spPr>
      </p:pic>
      <p:pic>
        <p:nvPicPr>
          <p:cNvPr id="4" name="Picture 3" descr="A qr code on a white background&#10;&#10;Description automatically generated">
            <a:extLst>
              <a:ext uri="{FF2B5EF4-FFF2-40B4-BE49-F238E27FC236}">
                <a16:creationId xmlns:a16="http://schemas.microsoft.com/office/drawing/2014/main" id="{B226DD7B-D8E7-FA97-0B3C-5856519193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35" y="5475511"/>
            <a:ext cx="1343465" cy="1343465"/>
          </a:xfrm>
          <a:prstGeom prst="rect">
            <a:avLst/>
          </a:prstGeom>
        </p:spPr>
      </p:pic>
    </p:spTree>
    <p:extLst>
      <p:ext uri="{BB962C8B-B14F-4D97-AF65-F5344CB8AC3E}">
        <p14:creationId xmlns:p14="http://schemas.microsoft.com/office/powerpoint/2010/main" val="321206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C108D9-AA74-DB72-E6C5-7AF64C14564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560DCC8-0AB8-E842-97A3-9E9E34D1C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9A7AE7E-29ED-BD6F-9C7A-16E45055FD09}"/>
              </a:ext>
            </a:extLst>
          </p:cNvPr>
          <p:cNvSpPr>
            <a:spLocks noGrp="1"/>
          </p:cNvSpPr>
          <p:nvPr>
            <p:ph type="title"/>
          </p:nvPr>
        </p:nvSpPr>
        <p:spPr>
          <a:xfrm>
            <a:off x="6491615" y="61317"/>
            <a:ext cx="6502399" cy="664639"/>
          </a:xfrm>
        </p:spPr>
        <p:txBody>
          <a:bodyPr anchor="t">
            <a:normAutofit/>
          </a:bodyPr>
          <a:lstStyle/>
          <a:p>
            <a:r>
              <a:rPr lang="en-IE" sz="4000" dirty="0">
                <a:solidFill>
                  <a:schemeClr val="bg1"/>
                </a:solidFill>
              </a:rPr>
              <a:t>We are cultural architects! </a:t>
            </a:r>
          </a:p>
        </p:txBody>
      </p:sp>
      <p:sp>
        <p:nvSpPr>
          <p:cNvPr id="3" name="Content Placeholder 2">
            <a:extLst>
              <a:ext uri="{FF2B5EF4-FFF2-40B4-BE49-F238E27FC236}">
                <a16:creationId xmlns:a16="http://schemas.microsoft.com/office/drawing/2014/main" id="{CED33AA6-5642-BD5E-08E9-C012D999BDBA}"/>
              </a:ext>
            </a:extLst>
          </p:cNvPr>
          <p:cNvSpPr>
            <a:spLocks noGrp="1"/>
          </p:cNvSpPr>
          <p:nvPr>
            <p:ph idx="1"/>
          </p:nvPr>
        </p:nvSpPr>
        <p:spPr>
          <a:xfrm>
            <a:off x="214313" y="436728"/>
            <a:ext cx="6502398" cy="6421272"/>
          </a:xfrm>
        </p:spPr>
        <p:txBody>
          <a:bodyPr>
            <a:normAutofit/>
          </a:bodyPr>
          <a:lstStyle/>
          <a:p>
            <a:r>
              <a:rPr lang="en-IE" sz="2400" dirty="0">
                <a:solidFill>
                  <a:schemeClr val="bg1">
                    <a:alpha val="80000"/>
                  </a:schemeClr>
                </a:solidFill>
                <a:latin typeface="Calibri" panose="020F0502020204030204" pitchFamily="34" charset="0"/>
                <a:cs typeface="Calibri" panose="020F0502020204030204" pitchFamily="34" charset="0"/>
              </a:rPr>
              <a:t>This concept has its roots in the work of Edgar Schein </a:t>
            </a:r>
            <a:r>
              <a:rPr lang="en-IE" sz="2400" b="0" i="0" dirty="0">
                <a:solidFill>
                  <a:schemeClr val="bg1">
                    <a:alpha val="80000"/>
                  </a:schemeClr>
                </a:solidFill>
                <a:effectLst/>
                <a:latin typeface="Calibri" panose="020F0502020204030204" pitchFamily="34" charset="0"/>
                <a:cs typeface="Calibri" panose="020F0502020204030204" pitchFamily="34" charset="0"/>
              </a:rPr>
              <a:t>leaders are the main architects of culture.</a:t>
            </a:r>
          </a:p>
          <a:p>
            <a:r>
              <a:rPr lang="en-IE" sz="2400" dirty="0">
                <a:solidFill>
                  <a:schemeClr val="bg1">
                    <a:alpha val="80000"/>
                  </a:schemeClr>
                </a:solidFill>
                <a:latin typeface="Calibri" panose="020F0502020204030204" pitchFamily="34" charset="0"/>
                <a:cs typeface="Calibri" panose="020F0502020204030204" pitchFamily="34" charset="0"/>
              </a:rPr>
              <a:t>Building  a culture that withstands complexity crosses boundaries, and cares for people while pushing for success? </a:t>
            </a:r>
          </a:p>
          <a:p>
            <a:r>
              <a:rPr lang="en-IE" sz="2400" dirty="0">
                <a:solidFill>
                  <a:schemeClr val="bg1">
                    <a:alpha val="80000"/>
                  </a:schemeClr>
                </a:solidFill>
                <a:latin typeface="Calibri" panose="020F0502020204030204" pitchFamily="34" charset="0"/>
                <a:cs typeface="Calibri" panose="020F0502020204030204" pitchFamily="34" charset="0"/>
              </a:rPr>
              <a:t>Investing in the building blocks of cultural architecture: core values, language, symbols, and traditions of our work as leaders and communicating consistently and deliberately. </a:t>
            </a:r>
          </a:p>
          <a:p>
            <a:r>
              <a:rPr lang="en-IE" sz="2400" dirty="0">
                <a:solidFill>
                  <a:schemeClr val="bg1">
                    <a:alpha val="80000"/>
                  </a:schemeClr>
                </a:solidFill>
                <a:latin typeface="Calibri" panose="020F0502020204030204" pitchFamily="34" charset="0"/>
                <a:cs typeface="Calibri" panose="020F0502020204030204" pitchFamily="34" charset="0"/>
              </a:rPr>
              <a:t>Cultural Architects promote the goals for the organisation (as opposed to what John Stein calls cultural assassins). </a:t>
            </a:r>
          </a:p>
          <a:p>
            <a:pPr fontAlgn="base">
              <a:buFont typeface="Arial" panose="020B0604020202020204" pitchFamily="34" charset="0"/>
              <a:buChar char="•"/>
            </a:pPr>
            <a:r>
              <a:rPr lang="en-IE" sz="2400" b="0" i="0" dirty="0">
                <a:solidFill>
                  <a:schemeClr val="bg1">
                    <a:alpha val="80000"/>
                  </a:schemeClr>
                </a:solidFill>
                <a:effectLst/>
                <a:latin typeface="Calibri" panose="020F0502020204030204" pitchFamily="34" charset="0"/>
                <a:cs typeface="Calibri" panose="020F0502020204030204" pitchFamily="34" charset="0"/>
              </a:rPr>
              <a:t>We </a:t>
            </a:r>
            <a:r>
              <a:rPr lang="en-IE" sz="2400" dirty="0">
                <a:solidFill>
                  <a:schemeClr val="bg1">
                    <a:alpha val="80000"/>
                  </a:schemeClr>
                </a:solidFill>
                <a:latin typeface="Calibri" panose="020F0502020204030204" pitchFamily="34" charset="0"/>
                <a:cs typeface="Calibri" panose="020F0502020204030204" pitchFamily="34" charset="0"/>
              </a:rPr>
              <a:t>t</a:t>
            </a:r>
            <a:r>
              <a:rPr lang="en-IE" sz="2400" b="0" i="0" dirty="0">
                <a:solidFill>
                  <a:schemeClr val="bg1">
                    <a:alpha val="80000"/>
                  </a:schemeClr>
                </a:solidFill>
                <a:effectLst/>
                <a:latin typeface="Calibri" panose="020F0502020204030204" pitchFamily="34" charset="0"/>
                <a:cs typeface="Calibri" panose="020F0502020204030204" pitchFamily="34" charset="0"/>
              </a:rPr>
              <a:t>ake clear positions for the organisation (we don’t sit on the fence… we don’t tolerate hurling from the ditch).</a:t>
            </a:r>
          </a:p>
          <a:p>
            <a:pPr fontAlgn="base">
              <a:buFont typeface="Arial" panose="020B0604020202020204" pitchFamily="34" charset="0"/>
              <a:buChar char="•"/>
            </a:pPr>
            <a:r>
              <a:rPr lang="en-IE" sz="2400" dirty="0">
                <a:solidFill>
                  <a:schemeClr val="bg1">
                    <a:alpha val="80000"/>
                  </a:schemeClr>
                </a:solidFill>
                <a:latin typeface="Calibri" panose="020F0502020204030204" pitchFamily="34" charset="0"/>
                <a:cs typeface="Calibri" panose="020F0502020204030204" pitchFamily="34" charset="0"/>
              </a:rPr>
              <a:t> So, what are the ways that as a leader you can be a cultural architect in your school?</a:t>
            </a:r>
            <a:endParaRPr lang="en-IE" sz="2400" b="0" i="0" dirty="0">
              <a:solidFill>
                <a:schemeClr val="bg1">
                  <a:alpha val="80000"/>
                </a:schemeClr>
              </a:solidFill>
              <a:effectLst/>
              <a:latin typeface="Calibri" panose="020F0502020204030204" pitchFamily="34" charset="0"/>
              <a:cs typeface="Calibri" panose="020F0502020204030204" pitchFamily="34" charset="0"/>
            </a:endParaRPr>
          </a:p>
          <a:p>
            <a:endParaRPr lang="en-IE" sz="600" dirty="0">
              <a:solidFill>
                <a:schemeClr val="bg1">
                  <a:alpha val="80000"/>
                </a:schemeClr>
              </a:solidFill>
            </a:endParaRPr>
          </a:p>
        </p:txBody>
      </p:sp>
      <p:pic>
        <p:nvPicPr>
          <p:cNvPr id="5" name="Picture 4" descr="A person sitting at a computer&#10;&#10;Description automatically generated">
            <a:extLst>
              <a:ext uri="{FF2B5EF4-FFF2-40B4-BE49-F238E27FC236}">
                <a16:creationId xmlns:a16="http://schemas.microsoft.com/office/drawing/2014/main" id="{D8F5F674-AF51-3A9E-BE61-605068E887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6711" y="1955927"/>
            <a:ext cx="5260976" cy="2946146"/>
          </a:xfrm>
          <a:prstGeom prst="rect">
            <a:avLst/>
          </a:prstGeom>
        </p:spPr>
      </p:pic>
    </p:spTree>
    <p:extLst>
      <p:ext uri="{BB962C8B-B14F-4D97-AF65-F5344CB8AC3E}">
        <p14:creationId xmlns:p14="http://schemas.microsoft.com/office/powerpoint/2010/main" val="681132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3D6EC93-F369-413E-AA67-5D4104161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0320F821-DEED-6983-2721-65D3B13B0BEE}"/>
              </a:ext>
            </a:extLst>
          </p:cNvPr>
          <p:cNvSpPr>
            <a:spLocks noGrp="1"/>
          </p:cNvSpPr>
          <p:nvPr>
            <p:ph type="title"/>
          </p:nvPr>
        </p:nvSpPr>
        <p:spPr>
          <a:xfrm>
            <a:off x="204020" y="249761"/>
            <a:ext cx="4394200" cy="1323439"/>
          </a:xfrm>
        </p:spPr>
        <p:txBody>
          <a:bodyPr anchor="t">
            <a:normAutofit/>
          </a:bodyPr>
          <a:lstStyle/>
          <a:p>
            <a:r>
              <a:rPr lang="en-IE" sz="4000" dirty="0">
                <a:solidFill>
                  <a:schemeClr val="bg1"/>
                </a:solidFill>
              </a:rPr>
              <a:t>School Culture is Workplace Culture</a:t>
            </a:r>
          </a:p>
        </p:txBody>
      </p:sp>
      <p:sp>
        <p:nvSpPr>
          <p:cNvPr id="3" name="Content Placeholder 2">
            <a:extLst>
              <a:ext uri="{FF2B5EF4-FFF2-40B4-BE49-F238E27FC236}">
                <a16:creationId xmlns:a16="http://schemas.microsoft.com/office/drawing/2014/main" id="{94E447C8-852E-8A22-68C2-DBA2E20DCADF}"/>
              </a:ext>
            </a:extLst>
          </p:cNvPr>
          <p:cNvSpPr>
            <a:spLocks noGrp="1"/>
          </p:cNvSpPr>
          <p:nvPr>
            <p:ph idx="1"/>
          </p:nvPr>
        </p:nvSpPr>
        <p:spPr>
          <a:xfrm>
            <a:off x="368710" y="1976283"/>
            <a:ext cx="4863691" cy="4631956"/>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800" b="0" i="0" u="none" strike="noStrike" kern="1200" cap="none" spc="0" normalizeH="0" baseline="0" noProof="0" dirty="0">
                <a:ln>
                  <a:noFill/>
                </a:ln>
                <a:solidFill>
                  <a:schemeClr val="bg1"/>
                </a:solidFill>
                <a:effectLst/>
                <a:uLnTx/>
                <a:uFillTx/>
                <a:latin typeface="Calibri" panose="020F0502020204030204"/>
                <a:ea typeface="+mn-ea"/>
                <a:cs typeface="+mn-cs"/>
              </a:rPr>
              <a:t>We dance in the web of connections ever conscious of our boundaries </a:t>
            </a:r>
            <a:r>
              <a:rPr kumimoji="0" lang="en-IE" sz="2800" b="1" i="1" u="none" strike="noStrike" kern="1200" cap="none" spc="0" normalizeH="0" baseline="0" noProof="0" dirty="0">
                <a:ln>
                  <a:noFill/>
                </a:ln>
                <a:solidFill>
                  <a:schemeClr val="bg1"/>
                </a:solidFill>
                <a:effectLst/>
                <a:uLnTx/>
                <a:uFillTx/>
                <a:latin typeface="Calibri" panose="020F0502020204030204"/>
                <a:ea typeface="+mn-ea"/>
                <a:cs typeface="+mn-cs"/>
              </a:rPr>
              <a:t>bring the staff with us </a:t>
            </a:r>
            <a:r>
              <a:rPr kumimoji="0" lang="en-IE" sz="2800" b="0" i="0" u="none" strike="noStrike" kern="1200" cap="none" spc="0" normalizeH="0" baseline="0" noProof="0" dirty="0">
                <a:ln>
                  <a:noFill/>
                </a:ln>
                <a:solidFill>
                  <a:schemeClr val="bg1"/>
                </a:solidFill>
                <a:effectLst/>
                <a:uLnTx/>
                <a:uFillTx/>
                <a:latin typeface="Calibri" panose="020F0502020204030204"/>
                <a:ea typeface="+mn-ea"/>
                <a:cs typeface="+mn-cs"/>
              </a:rPr>
              <a:t>and not alienate which would bring us into battles that are never easily resolved. Most of us manage, through a dynamic dance between followership and leadership.</a:t>
            </a:r>
          </a:p>
          <a:p>
            <a:endParaRPr lang="en-IE" sz="2400" dirty="0">
              <a:solidFill>
                <a:schemeClr val="bg1"/>
              </a:solidFill>
            </a:endParaRPr>
          </a:p>
          <a:p>
            <a:endParaRPr lang="en-IE" sz="2400" dirty="0">
              <a:solidFill>
                <a:schemeClr val="bg1">
                  <a:alpha val="80000"/>
                </a:schemeClr>
              </a:solidFill>
            </a:endParaRPr>
          </a:p>
        </p:txBody>
      </p:sp>
      <p:pic>
        <p:nvPicPr>
          <p:cNvPr id="7" name="Picture 6" descr="Spider web">
            <a:extLst>
              <a:ext uri="{FF2B5EF4-FFF2-40B4-BE49-F238E27FC236}">
                <a16:creationId xmlns:a16="http://schemas.microsoft.com/office/drawing/2014/main" id="{C1439669-5DFB-39A9-3378-998F674126C6}"/>
              </a:ext>
            </a:extLst>
          </p:cNvPr>
          <p:cNvPicPr>
            <a:picLocks noChangeAspect="1"/>
          </p:cNvPicPr>
          <p:nvPr/>
        </p:nvPicPr>
        <p:blipFill rotWithShape="1">
          <a:blip r:embed="rId2">
            <a:extLst>
              <a:ext uri="{28A0092B-C50C-407E-A947-70E740481C1C}">
                <a14:useLocalDpi xmlns:a14="http://schemas.microsoft.com/office/drawing/2010/main" val="0"/>
              </a:ext>
            </a:extLst>
          </a:blip>
          <a:srcRect l="8010" r="19450" b="-1"/>
          <a:stretch/>
        </p:blipFill>
        <p:spPr>
          <a:xfrm>
            <a:off x="5752193" y="10"/>
            <a:ext cx="6439807" cy="6857989"/>
          </a:xfrm>
          <a:custGeom>
            <a:avLst/>
            <a:gdLst/>
            <a:ahLst/>
            <a:cxnLst/>
            <a:rect l="l" t="t" r="r" b="b"/>
            <a:pathLst>
              <a:path w="643980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1"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2" y="528850"/>
                  <a:pt x="335479" y="536547"/>
                  <a:pt x="337867" y="544146"/>
                </a:cubicBezTo>
                <a:lnTo>
                  <a:pt x="340032" y="549926"/>
                </a:lnTo>
                <a:lnTo>
                  <a:pt x="340448" y="551717"/>
                </a:lnTo>
                <a:lnTo>
                  <a:pt x="346286" y="566616"/>
                </a:lnTo>
                <a:lnTo>
                  <a:pt x="346338" y="566754"/>
                </a:lnTo>
                <a:lnTo>
                  <a:pt x="352655" y="583595"/>
                </a:lnTo>
                <a:lnTo>
                  <a:pt x="359451" y="612658"/>
                </a:lnTo>
                <a:cubicBezTo>
                  <a:pt x="358988" y="604728"/>
                  <a:pt x="357231" y="597005"/>
                  <a:pt x="354829" y="589388"/>
                </a:cubicBezTo>
                <a:lnTo>
                  <a:pt x="352655" y="583595"/>
                </a:lnTo>
                <a:lnTo>
                  <a:pt x="352236" y="581804"/>
                </a:lnTo>
                <a:lnTo>
                  <a:pt x="346286" y="566616"/>
                </a:lnTo>
                <a:lnTo>
                  <a:pt x="340032" y="549926"/>
                </a:lnTo>
                <a:close/>
                <a:moveTo>
                  <a:pt x="384407" y="268794"/>
                </a:moveTo>
                <a:lnTo>
                  <a:pt x="387837" y="328017"/>
                </a:lnTo>
                <a:cubicBezTo>
                  <a:pt x="389527" y="318646"/>
                  <a:pt x="389932" y="309031"/>
                  <a:pt x="389283" y="299164"/>
                </a:cubicBezTo>
                <a:cubicBezTo>
                  <a:pt x="388634" y="289296"/>
                  <a:pt x="386932" y="279176"/>
                  <a:pt x="384407" y="268794"/>
                </a:cubicBezTo>
                <a:close/>
                <a:moveTo>
                  <a:pt x="66991" y="0"/>
                </a:moveTo>
                <a:lnTo>
                  <a:pt x="6439807" y="0"/>
                </a:lnTo>
                <a:lnTo>
                  <a:pt x="6439807" y="6857999"/>
                </a:lnTo>
                <a:lnTo>
                  <a:pt x="149318" y="6857999"/>
                </a:lnTo>
                <a:lnTo>
                  <a:pt x="149318" y="6857457"/>
                </a:lnTo>
                <a:lnTo>
                  <a:pt x="22079" y="6857457"/>
                </a:lnTo>
                <a:lnTo>
                  <a:pt x="26851" y="6796804"/>
                </a:lnTo>
                <a:cubicBezTo>
                  <a:pt x="32162" y="6777207"/>
                  <a:pt x="39591" y="6758011"/>
                  <a:pt x="44354" y="6738388"/>
                </a:cubicBezTo>
                <a:cubicBezTo>
                  <a:pt x="48736" y="6720103"/>
                  <a:pt x="58832" y="6702955"/>
                  <a:pt x="67214" y="6685617"/>
                </a:cubicBezTo>
                <a:cubicBezTo>
                  <a:pt x="83217" y="6652472"/>
                  <a:pt x="73120" y="6617036"/>
                  <a:pt x="77310" y="6583128"/>
                </a:cubicBezTo>
                <a:cubicBezTo>
                  <a:pt x="78646" y="6572269"/>
                  <a:pt x="80168" y="6561411"/>
                  <a:pt x="82837" y="6550742"/>
                </a:cubicBezTo>
                <a:cubicBezTo>
                  <a:pt x="89885" y="6521593"/>
                  <a:pt x="95981" y="6491874"/>
                  <a:pt x="105698" y="6463490"/>
                </a:cubicBezTo>
                <a:cubicBezTo>
                  <a:pt x="116555" y="6431292"/>
                  <a:pt x="131034" y="6400429"/>
                  <a:pt x="146085" y="6363664"/>
                </a:cubicBezTo>
                <a:cubicBezTo>
                  <a:pt x="142274" y="6350899"/>
                  <a:pt x="131986" y="6331277"/>
                  <a:pt x="131034" y="6311084"/>
                </a:cubicBezTo>
                <a:cubicBezTo>
                  <a:pt x="127795" y="6246121"/>
                  <a:pt x="145512" y="6185351"/>
                  <a:pt x="173519" y="6127247"/>
                </a:cubicBezTo>
                <a:cubicBezTo>
                  <a:pt x="181900" y="6109530"/>
                  <a:pt x="187424" y="6090477"/>
                  <a:pt x="195616" y="6072569"/>
                </a:cubicBezTo>
                <a:cubicBezTo>
                  <a:pt x="198472" y="6066284"/>
                  <a:pt x="204569" y="6058092"/>
                  <a:pt x="210287" y="6056948"/>
                </a:cubicBezTo>
                <a:cubicBezTo>
                  <a:pt x="243432" y="6050282"/>
                  <a:pt x="242862" y="6025515"/>
                  <a:pt x="244766" y="5999796"/>
                </a:cubicBezTo>
                <a:cubicBezTo>
                  <a:pt x="247051" y="5969124"/>
                  <a:pt x="252386" y="5938836"/>
                  <a:pt x="256958" y="5908355"/>
                </a:cubicBezTo>
                <a:cubicBezTo>
                  <a:pt x="257530" y="5904353"/>
                  <a:pt x="261530" y="5900735"/>
                  <a:pt x="264199" y="5897114"/>
                </a:cubicBezTo>
                <a:cubicBezTo>
                  <a:pt x="268199" y="5891590"/>
                  <a:pt x="274296" y="5886447"/>
                  <a:pt x="275818" y="5880348"/>
                </a:cubicBezTo>
                <a:cubicBezTo>
                  <a:pt x="283249" y="5849107"/>
                  <a:pt x="289535" y="5817674"/>
                  <a:pt x="296393" y="5786239"/>
                </a:cubicBezTo>
                <a:cubicBezTo>
                  <a:pt x="297919" y="5779191"/>
                  <a:pt x="299822" y="5771953"/>
                  <a:pt x="302870" y="5765474"/>
                </a:cubicBezTo>
                <a:cubicBezTo>
                  <a:pt x="305728" y="5759378"/>
                  <a:pt x="310682" y="5754234"/>
                  <a:pt x="313730" y="5748136"/>
                </a:cubicBezTo>
                <a:cubicBezTo>
                  <a:pt x="321921" y="5731564"/>
                  <a:pt x="329541" y="5714607"/>
                  <a:pt x="338685" y="5695178"/>
                </a:cubicBezTo>
                <a:cubicBezTo>
                  <a:pt x="321541" y="5684320"/>
                  <a:pt x="331258" y="5669647"/>
                  <a:pt x="339449" y="5651360"/>
                </a:cubicBezTo>
                <a:cubicBezTo>
                  <a:pt x="347831" y="5632691"/>
                  <a:pt x="350497" y="5611164"/>
                  <a:pt x="353546"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4" y="4893907"/>
                  <a:pt x="406697" y="4884572"/>
                </a:cubicBezTo>
                <a:cubicBezTo>
                  <a:pt x="399647" y="4857522"/>
                  <a:pt x="388978" y="4831420"/>
                  <a:pt x="384216" y="4803988"/>
                </a:cubicBezTo>
                <a:cubicBezTo>
                  <a:pt x="381551" y="4788747"/>
                  <a:pt x="386312" y="4771793"/>
                  <a:pt x="389741" y="4755980"/>
                </a:cubicBezTo>
                <a:cubicBezTo>
                  <a:pt x="393361"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1" y="4346201"/>
                  <a:pt x="391265" y="4340674"/>
                  <a:pt x="392218" y="4335722"/>
                </a:cubicBezTo>
                <a:cubicBezTo>
                  <a:pt x="401743" y="4281810"/>
                  <a:pt x="387837" y="4231324"/>
                  <a:pt x="369547" y="4181603"/>
                </a:cubicBezTo>
                <a:cubicBezTo>
                  <a:pt x="367642" y="4176461"/>
                  <a:pt x="368214" y="4170174"/>
                  <a:pt x="368595" y="4164458"/>
                </a:cubicBezTo>
                <a:cubicBezTo>
                  <a:pt x="369928" y="4148453"/>
                  <a:pt x="376597" y="4131119"/>
                  <a:pt x="372597" y="4116641"/>
                </a:cubicBezTo>
                <a:cubicBezTo>
                  <a:pt x="361545" y="4078159"/>
                  <a:pt x="348211" y="4040058"/>
                  <a:pt x="331447" y="4003861"/>
                </a:cubicBezTo>
                <a:cubicBezTo>
                  <a:pt x="314493" y="3967091"/>
                  <a:pt x="300203" y="3932993"/>
                  <a:pt x="317350" y="3890891"/>
                </a:cubicBezTo>
                <a:cubicBezTo>
                  <a:pt x="324589" y="3872985"/>
                  <a:pt x="319445" y="3849362"/>
                  <a:pt x="317541" y="3828785"/>
                </a:cubicBezTo>
                <a:cubicBezTo>
                  <a:pt x="316016" y="3813737"/>
                  <a:pt x="307442" y="3799258"/>
                  <a:pt x="307442" y="3784397"/>
                </a:cubicBezTo>
                <a:cubicBezTo>
                  <a:pt x="307442" y="3744770"/>
                  <a:pt x="297346" y="3709529"/>
                  <a:pt x="276771" y="3675238"/>
                </a:cubicBezTo>
                <a:cubicBezTo>
                  <a:pt x="268770" y="3661899"/>
                  <a:pt x="274105" y="3641134"/>
                  <a:pt x="272009" y="3623799"/>
                </a:cubicBezTo>
                <a:cubicBezTo>
                  <a:pt x="269533" y="3605509"/>
                  <a:pt x="267247" y="3586653"/>
                  <a:pt x="261721" y="3569124"/>
                </a:cubicBezTo>
                <a:cubicBezTo>
                  <a:pt x="247242" y="3523785"/>
                  <a:pt x="230859" y="3479015"/>
                  <a:pt x="215618" y="3433866"/>
                </a:cubicBezTo>
                <a:cubicBezTo>
                  <a:pt x="203045" y="3396719"/>
                  <a:pt x="212952" y="3360139"/>
                  <a:pt x="218285" y="3323372"/>
                </a:cubicBezTo>
                <a:cubicBezTo>
                  <a:pt x="221716" y="3300319"/>
                  <a:pt x="229907" y="3278795"/>
                  <a:pt x="217715" y="3252885"/>
                </a:cubicBezTo>
                <a:cubicBezTo>
                  <a:pt x="206093" y="3228119"/>
                  <a:pt x="208761" y="3196686"/>
                  <a:pt x="202474" y="3168870"/>
                </a:cubicBezTo>
                <a:cubicBezTo>
                  <a:pt x="197141" y="3145436"/>
                  <a:pt x="188566" y="3122770"/>
                  <a:pt x="180184" y="3100099"/>
                </a:cubicBezTo>
                <a:cubicBezTo>
                  <a:pt x="168753" y="3069235"/>
                  <a:pt x="156753" y="3038756"/>
                  <a:pt x="162468" y="3005035"/>
                </a:cubicBezTo>
                <a:cubicBezTo>
                  <a:pt x="168946" y="2966742"/>
                  <a:pt x="144561" y="2940455"/>
                  <a:pt x="128367" y="2910353"/>
                </a:cubicBezTo>
                <a:cubicBezTo>
                  <a:pt x="117318" y="2889587"/>
                  <a:pt x="109126" y="2866918"/>
                  <a:pt x="102267" y="2844248"/>
                </a:cubicBezTo>
                <a:cubicBezTo>
                  <a:pt x="93313" y="2813958"/>
                  <a:pt x="87978" y="2782716"/>
                  <a:pt x="79217" y="2752235"/>
                </a:cubicBezTo>
                <a:cubicBezTo>
                  <a:pt x="66072" y="2706131"/>
                  <a:pt x="55784"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2" y="2360933"/>
                </a:cubicBezTo>
                <a:cubicBezTo>
                  <a:pt x="28541" y="2356744"/>
                  <a:pt x="36543" y="2344741"/>
                  <a:pt x="37878" y="2335405"/>
                </a:cubicBezTo>
                <a:cubicBezTo>
                  <a:pt x="41877" y="2307402"/>
                  <a:pt x="35972" y="2281683"/>
                  <a:pt x="23017" y="2254633"/>
                </a:cubicBezTo>
                <a:cubicBezTo>
                  <a:pt x="10825" y="2229296"/>
                  <a:pt x="12159" y="2197670"/>
                  <a:pt x="7395" y="2168903"/>
                </a:cubicBezTo>
                <a:cubicBezTo>
                  <a:pt x="5681"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6" y="1938009"/>
                  <a:pt x="18445" y="1921817"/>
                </a:cubicBezTo>
                <a:cubicBezTo>
                  <a:pt x="19779" y="1915912"/>
                  <a:pt x="24922" y="1910004"/>
                  <a:pt x="24161" y="1904673"/>
                </a:cubicBezTo>
                <a:cubicBezTo>
                  <a:pt x="15970" y="1851709"/>
                  <a:pt x="52545" y="1813610"/>
                  <a:pt x="68738" y="1768838"/>
                </a:cubicBezTo>
                <a:cubicBezTo>
                  <a:pt x="85885" y="1721785"/>
                  <a:pt x="112174" y="1676253"/>
                  <a:pt x="104364" y="1623675"/>
                </a:cubicBezTo>
                <a:cubicBezTo>
                  <a:pt x="99601" y="1591859"/>
                  <a:pt x="88551" y="1561189"/>
                  <a:pt x="81883" y="1529563"/>
                </a:cubicBezTo>
                <a:cubicBezTo>
                  <a:pt x="79597" y="1518324"/>
                  <a:pt x="79979" y="1505751"/>
                  <a:pt x="82264" y="1494509"/>
                </a:cubicBezTo>
                <a:cubicBezTo>
                  <a:pt x="92744" y="1440216"/>
                  <a:pt x="94267" y="1386684"/>
                  <a:pt x="77120" y="1333341"/>
                </a:cubicBezTo>
                <a:cubicBezTo>
                  <a:pt x="74262" y="1324198"/>
                  <a:pt x="71597" y="1314483"/>
                  <a:pt x="71597" y="1304955"/>
                </a:cubicBezTo>
                <a:cubicBezTo>
                  <a:pt x="71597" y="1252757"/>
                  <a:pt x="75597" y="1201512"/>
                  <a:pt x="94267" y="1151600"/>
                </a:cubicBezTo>
                <a:cubicBezTo>
                  <a:pt x="100554" y="1134834"/>
                  <a:pt x="96553" y="1114449"/>
                  <a:pt x="98078" y="1095972"/>
                </a:cubicBezTo>
                <a:cubicBezTo>
                  <a:pt x="99409" y="1078826"/>
                  <a:pt x="99981" y="1061298"/>
                  <a:pt x="104364" y="1044725"/>
                </a:cubicBezTo>
                <a:cubicBezTo>
                  <a:pt x="110839" y="1020529"/>
                  <a:pt x="111601" y="998052"/>
                  <a:pt x="105887" y="973095"/>
                </a:cubicBezTo>
                <a:cubicBezTo>
                  <a:pt x="100554" y="949281"/>
                  <a:pt x="103220" y="923562"/>
                  <a:pt x="103029" y="898797"/>
                </a:cubicBezTo>
                <a:cubicBezTo>
                  <a:pt x="102839" y="871173"/>
                  <a:pt x="102649" y="843552"/>
                  <a:pt x="103601" y="815929"/>
                </a:cubicBezTo>
                <a:cubicBezTo>
                  <a:pt x="103981" y="804877"/>
                  <a:pt x="111601" y="792306"/>
                  <a:pt x="108553" y="783158"/>
                </a:cubicBezTo>
                <a:cubicBezTo>
                  <a:pt x="98267" y="753633"/>
                  <a:pt x="110649" y="724104"/>
                  <a:pt x="105127" y="694576"/>
                </a:cubicBezTo>
                <a:cubicBezTo>
                  <a:pt x="102267" y="680096"/>
                  <a:pt x="110078" y="663713"/>
                  <a:pt x="110839" y="648092"/>
                </a:cubicBezTo>
                <a:cubicBezTo>
                  <a:pt x="112174" y="622564"/>
                  <a:pt x="111601" y="597037"/>
                  <a:pt x="111983" y="571508"/>
                </a:cubicBezTo>
                <a:cubicBezTo>
                  <a:pt x="112174" y="563125"/>
                  <a:pt x="112936" y="554933"/>
                  <a:pt x="113318" y="546552"/>
                </a:cubicBezTo>
                <a:cubicBezTo>
                  <a:pt x="113697" y="539121"/>
                  <a:pt x="115411" y="531310"/>
                  <a:pt x="114081" y="524262"/>
                </a:cubicBezTo>
                <a:cubicBezTo>
                  <a:pt x="109315" y="498733"/>
                  <a:pt x="101505" y="473587"/>
                  <a:pt x="98457" y="447870"/>
                </a:cubicBezTo>
                <a:cubicBezTo>
                  <a:pt x="95792" y="425581"/>
                  <a:pt x="99409" y="402529"/>
                  <a:pt x="97505" y="380050"/>
                </a:cubicBezTo>
                <a:cubicBezTo>
                  <a:pt x="94267" y="340425"/>
                  <a:pt x="88551" y="300800"/>
                  <a:pt x="84930" y="261173"/>
                </a:cubicBezTo>
                <a:cubicBezTo>
                  <a:pt x="84168" y="252600"/>
                  <a:pt x="88934" y="243648"/>
                  <a:pt x="89314" y="234883"/>
                </a:cubicBezTo>
                <a:cubicBezTo>
                  <a:pt x="90266" y="207450"/>
                  <a:pt x="90457" y="180017"/>
                  <a:pt x="91027" y="152584"/>
                </a:cubicBezTo>
                <a:cubicBezTo>
                  <a:pt x="91218" y="136963"/>
                  <a:pt x="90647" y="121150"/>
                  <a:pt x="92361" y="105718"/>
                </a:cubicBezTo>
                <a:cubicBezTo>
                  <a:pt x="94647" y="85336"/>
                  <a:pt x="98078" y="66857"/>
                  <a:pt x="83217" y="47806"/>
                </a:cubicBezTo>
                <a:cubicBezTo>
                  <a:pt x="77453" y="40471"/>
                  <a:pt x="73691" y="32636"/>
                  <a:pt x="71207" y="24480"/>
                </a:cubicBezTo>
                <a:close/>
              </a:path>
            </a:pathLst>
          </a:custGeom>
          <a:effectLst>
            <a:outerShdw blurRad="381000" dist="152400" dir="10800000" algn="tr" rotWithShape="0">
              <a:prstClr val="black">
                <a:alpha val="10000"/>
              </a:prstClr>
            </a:outerShdw>
          </a:effectLst>
        </p:spPr>
      </p:pic>
      <p:grpSp>
        <p:nvGrpSpPr>
          <p:cNvPr id="14" name="Group 13">
            <a:extLst>
              <a:ext uri="{FF2B5EF4-FFF2-40B4-BE49-F238E27FC236}">
                <a16:creationId xmlns:a16="http://schemas.microsoft.com/office/drawing/2014/main" id="{4EA04677-6B2C-40F4-975C-ED91965527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6" y="0"/>
            <a:ext cx="874718" cy="6857455"/>
            <a:chOff x="5632356" y="0"/>
            <a:chExt cx="874718" cy="6857455"/>
          </a:xfrm>
        </p:grpSpPr>
        <p:sp>
          <p:nvSpPr>
            <p:cNvPr id="15" name="Freeform: Shape 14">
              <a:extLst>
                <a:ext uri="{FF2B5EF4-FFF2-40B4-BE49-F238E27FC236}">
                  <a16:creationId xmlns:a16="http://schemas.microsoft.com/office/drawing/2014/main" id="{3F1ABE2E-F19F-4BD3-B0FA-8A2D8885B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id="{C86D0F14-D449-4833-830D-A382829E2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271354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2B2D5D">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45440B5-6B95-F036-A81F-59AC2917D4D4}"/>
              </a:ext>
            </a:extLst>
          </p:cNvPr>
          <p:cNvSpPr>
            <a:spLocks noGrp="1"/>
          </p:cNvSpPr>
          <p:nvPr>
            <p:ph type="title"/>
          </p:nvPr>
        </p:nvSpPr>
        <p:spPr>
          <a:xfrm>
            <a:off x="524256" y="4767072"/>
            <a:ext cx="6594189" cy="1625210"/>
          </a:xfrm>
        </p:spPr>
        <p:txBody>
          <a:bodyPr>
            <a:normAutofit/>
          </a:bodyPr>
          <a:lstStyle/>
          <a:p>
            <a:pPr algn="ctr"/>
            <a:r>
              <a:rPr lang="en-IE" sz="3600" b="1" dirty="0">
                <a:solidFill>
                  <a:srgbClr val="FFFFFF"/>
                </a:solidFill>
              </a:rPr>
              <a:t>You are in the Right Place    Whew! </a:t>
            </a:r>
          </a:p>
        </p:txBody>
      </p:sp>
      <p:pic>
        <p:nvPicPr>
          <p:cNvPr id="5" name="Picture 4" descr="Graphical user interface, application&#10;&#10;Description automatically generated">
            <a:extLst>
              <a:ext uri="{FF2B5EF4-FFF2-40B4-BE49-F238E27FC236}">
                <a16:creationId xmlns:a16="http://schemas.microsoft.com/office/drawing/2014/main" id="{5E25745B-40D8-6DEE-748A-8A49DD1B32E6}"/>
              </a:ext>
            </a:extLst>
          </p:cNvPr>
          <p:cNvPicPr>
            <a:picLocks noChangeAspect="1"/>
          </p:cNvPicPr>
          <p:nvPr/>
        </p:nvPicPr>
        <p:blipFill rotWithShape="1">
          <a:blip r:embed="rId3">
            <a:extLst>
              <a:ext uri="{28A0092B-C50C-407E-A947-70E740481C1C}">
                <a14:useLocalDpi xmlns:a14="http://schemas.microsoft.com/office/drawing/2010/main" val="0"/>
              </a:ext>
            </a:extLst>
          </a:blip>
          <a:srcRect r="1" b="9076"/>
          <a:stretch/>
        </p:blipFill>
        <p:spPr>
          <a:xfrm>
            <a:off x="327547" y="321733"/>
            <a:ext cx="7058306" cy="4107392"/>
          </a:xfrm>
          <a:prstGeom prst="rect">
            <a:avLst/>
          </a:prstGeom>
        </p:spPr>
      </p:pic>
      <p:sp>
        <p:nvSpPr>
          <p:cNvPr id="22"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029081C-A57A-CC71-A9CF-01CEC75354D8}"/>
              </a:ext>
            </a:extLst>
          </p:cNvPr>
          <p:cNvSpPr>
            <a:spLocks noGrp="1"/>
          </p:cNvSpPr>
          <p:nvPr>
            <p:ph idx="1"/>
          </p:nvPr>
        </p:nvSpPr>
        <p:spPr>
          <a:xfrm>
            <a:off x="7534655" y="502801"/>
            <a:ext cx="4426436" cy="6214534"/>
          </a:xfrm>
        </p:spPr>
        <p:txBody>
          <a:bodyPr anchor="ctr">
            <a:normAutofit lnSpcReduction="10000"/>
          </a:bodyPr>
          <a:lstStyle/>
          <a:p>
            <a:pPr marL="0" indent="0">
              <a:buNone/>
            </a:pPr>
            <a:r>
              <a:rPr lang="en-IE" sz="2400" dirty="0">
                <a:solidFill>
                  <a:srgbClr val="FFFFFF"/>
                </a:solidFill>
                <a:latin typeface="Calibri" panose="020F0502020204030204" pitchFamily="34" charset="0"/>
                <a:cs typeface="Calibri" panose="020F0502020204030204" pitchFamily="34" charset="0"/>
              </a:rPr>
              <a:t>We are highly trusted still in our field. </a:t>
            </a:r>
          </a:p>
          <a:p>
            <a:pPr marL="0" indent="0">
              <a:buNone/>
            </a:pPr>
            <a:endParaRPr lang="en-IE" sz="2400" dirty="0">
              <a:solidFill>
                <a:srgbClr val="FFFFFF"/>
              </a:solidFill>
              <a:latin typeface="Calibri" panose="020F0502020204030204" pitchFamily="34" charset="0"/>
              <a:cs typeface="Calibri" panose="020F0502020204030204" pitchFamily="34" charset="0"/>
            </a:endParaRPr>
          </a:p>
          <a:p>
            <a:pPr marL="0" indent="0">
              <a:buNone/>
            </a:pPr>
            <a:r>
              <a:rPr lang="en-IE" sz="2400" dirty="0">
                <a:solidFill>
                  <a:srgbClr val="FFFFFF"/>
                </a:solidFill>
                <a:latin typeface="Calibri" panose="020F0502020204030204" pitchFamily="34" charset="0"/>
                <a:cs typeface="Calibri" panose="020F0502020204030204" pitchFamily="34" charset="0"/>
              </a:rPr>
              <a:t>Leadership is central to that. </a:t>
            </a:r>
          </a:p>
          <a:p>
            <a:pPr marL="0" indent="0">
              <a:buNone/>
            </a:pPr>
            <a:endParaRPr lang="en-IE" sz="2400" dirty="0">
              <a:solidFill>
                <a:srgbClr val="FFFFFF"/>
              </a:solidFill>
              <a:latin typeface="Calibri" panose="020F0502020204030204" pitchFamily="34" charset="0"/>
              <a:cs typeface="Calibri" panose="020F0502020204030204" pitchFamily="34" charset="0"/>
            </a:endParaRPr>
          </a:p>
          <a:p>
            <a:pPr marL="0" indent="0">
              <a:buNone/>
            </a:pPr>
            <a:r>
              <a:rPr lang="en-IE" sz="2400" dirty="0">
                <a:solidFill>
                  <a:srgbClr val="FFFFFF"/>
                </a:solidFill>
                <a:latin typeface="Calibri" panose="020F0502020204030204" pitchFamily="34" charset="0"/>
                <a:cs typeface="Calibri" panose="020F0502020204030204" pitchFamily="34" charset="0"/>
              </a:rPr>
              <a:t>The nature of leadership has radically altered in the past 8 years. Distributive, persuasive, shared, accountable. </a:t>
            </a:r>
          </a:p>
          <a:p>
            <a:pPr marL="0" indent="0">
              <a:buNone/>
            </a:pPr>
            <a:endParaRPr lang="en-IE" sz="2400" dirty="0">
              <a:solidFill>
                <a:srgbClr val="FFFFFF"/>
              </a:solidFill>
              <a:latin typeface="Calibri" panose="020F0502020204030204" pitchFamily="34" charset="0"/>
              <a:cs typeface="Calibri" panose="020F0502020204030204" pitchFamily="34" charset="0"/>
            </a:endParaRPr>
          </a:p>
          <a:p>
            <a:pPr marL="0" indent="0">
              <a:buNone/>
            </a:pPr>
            <a:r>
              <a:rPr lang="en-IE" sz="2400" dirty="0">
                <a:solidFill>
                  <a:srgbClr val="FFFFFF"/>
                </a:solidFill>
                <a:latin typeface="Calibri" panose="020F0502020204030204" pitchFamily="34" charset="0"/>
                <a:cs typeface="Calibri" panose="020F0502020204030204" pitchFamily="34" charset="0"/>
              </a:rPr>
              <a:t>We need to embed this in our leadership approaches. </a:t>
            </a:r>
          </a:p>
          <a:p>
            <a:pPr marL="0" indent="0">
              <a:buNone/>
            </a:pPr>
            <a:r>
              <a:rPr lang="en-IE" sz="2400" dirty="0">
                <a:solidFill>
                  <a:srgbClr val="FFFFFF"/>
                </a:solidFill>
                <a:latin typeface="Calibri" panose="020F0502020204030204" pitchFamily="34" charset="0"/>
                <a:cs typeface="Calibri" panose="020F0502020204030204" pitchFamily="34" charset="0"/>
              </a:rPr>
              <a:t>The low levels of deputy principals who are seeking to move into principal roles is distinctly worrying. </a:t>
            </a:r>
          </a:p>
          <a:p>
            <a:pPr marL="0" indent="0">
              <a:buNone/>
            </a:pPr>
            <a:endParaRPr lang="en-IE" sz="1400" dirty="0">
              <a:solidFill>
                <a:srgbClr val="FFFFFF"/>
              </a:solidFill>
              <a:latin typeface="Calibri" panose="020F0502020204030204" pitchFamily="34" charset="0"/>
              <a:cs typeface="Calibri" panose="020F0502020204030204" pitchFamily="34" charset="0"/>
            </a:endParaRPr>
          </a:p>
          <a:p>
            <a:pPr marL="0" indent="0">
              <a:buNone/>
            </a:pPr>
            <a:endParaRPr lang="en-IE" sz="1400" dirty="0">
              <a:solidFill>
                <a:srgbClr val="FFFFFF"/>
              </a:solidFill>
            </a:endParaRPr>
          </a:p>
        </p:txBody>
      </p:sp>
    </p:spTree>
    <p:extLst>
      <p:ext uri="{BB962C8B-B14F-4D97-AF65-F5344CB8AC3E}">
        <p14:creationId xmlns:p14="http://schemas.microsoft.com/office/powerpoint/2010/main" val="4122130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89C56-3732-5989-57A3-73C39677309D}"/>
              </a:ext>
            </a:extLst>
          </p:cNvPr>
          <p:cNvSpPr>
            <a:spLocks noGrp="1"/>
          </p:cNvSpPr>
          <p:nvPr>
            <p:ph type="title"/>
          </p:nvPr>
        </p:nvSpPr>
        <p:spPr/>
        <p:txBody>
          <a:bodyPr/>
          <a:lstStyle/>
          <a:p>
            <a:r>
              <a:rPr lang="en-IE" dirty="0"/>
              <a:t>Interesting trends </a:t>
            </a:r>
          </a:p>
        </p:txBody>
      </p:sp>
      <p:pic>
        <p:nvPicPr>
          <p:cNvPr id="8" name="Content Placeholder 7" descr="A graph of different colored bars&#10;&#10;Description automatically generated">
            <a:extLst>
              <a:ext uri="{FF2B5EF4-FFF2-40B4-BE49-F238E27FC236}">
                <a16:creationId xmlns:a16="http://schemas.microsoft.com/office/drawing/2014/main" id="{E06E0EBA-A31D-85F7-6179-16510FF8B7A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 y="0"/>
            <a:ext cx="12192000" cy="6755642"/>
          </a:xfrm>
        </p:spPr>
      </p:pic>
      <p:pic>
        <p:nvPicPr>
          <p:cNvPr id="7" name="Picture 6" descr="A qr code on a white background&#10;&#10;Description automatically generated">
            <a:extLst>
              <a:ext uri="{FF2B5EF4-FFF2-40B4-BE49-F238E27FC236}">
                <a16:creationId xmlns:a16="http://schemas.microsoft.com/office/drawing/2014/main" id="{E1C571C7-FDC3-140D-6521-ECDA6C4611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7879" y="5203800"/>
            <a:ext cx="1551842" cy="1551842"/>
          </a:xfrm>
          <a:prstGeom prst="rect">
            <a:avLst/>
          </a:prstGeom>
        </p:spPr>
      </p:pic>
    </p:spTree>
    <p:extLst>
      <p:ext uri="{BB962C8B-B14F-4D97-AF65-F5344CB8AC3E}">
        <p14:creationId xmlns:p14="http://schemas.microsoft.com/office/powerpoint/2010/main" val="34309452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1209</TotalTime>
  <Words>1560</Words>
  <Application>Microsoft Office PowerPoint</Application>
  <PresentationFormat>Widescreen</PresentationFormat>
  <Paragraphs>103</Paragraphs>
  <Slides>19</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Aptos</vt:lpstr>
      <vt:lpstr>Arial</vt:lpstr>
      <vt:lpstr>Calibri</vt:lpstr>
      <vt:lpstr>Calibri Light</vt:lpstr>
      <vt:lpstr>Georgia</vt:lpstr>
      <vt:lpstr>Helvetica</vt:lpstr>
      <vt:lpstr>Wingdings</vt:lpstr>
      <vt:lpstr>Office Theme</vt:lpstr>
      <vt:lpstr>1_Office Theme</vt:lpstr>
      <vt:lpstr>Leading together with Purpose            </vt:lpstr>
      <vt:lpstr>PowerPoint Presentation</vt:lpstr>
      <vt:lpstr>Purpose </vt:lpstr>
      <vt:lpstr>Culture What does the research say? </vt:lpstr>
      <vt:lpstr>Culture What does the research say? </vt:lpstr>
      <vt:lpstr>We are cultural architects! </vt:lpstr>
      <vt:lpstr>School Culture is Workplace Culture</vt:lpstr>
      <vt:lpstr>You are in the Right Place    Whew! </vt:lpstr>
      <vt:lpstr>Interesting trends </vt:lpstr>
      <vt:lpstr>  </vt:lpstr>
      <vt:lpstr>Distributive Leadership wherefore art thou? </vt:lpstr>
      <vt:lpstr> </vt:lpstr>
      <vt:lpstr>PowerPoint Presentation</vt:lpstr>
      <vt:lpstr>PowerPoint Presentation</vt:lpstr>
      <vt:lpstr>What do we mean by Emotionally Intelligent organisational culture</vt:lpstr>
      <vt:lpstr>Emotionally Intelligent School Culture</vt:lpstr>
      <vt:lpstr>What do we mean by Emotionally Intelligent organisational culture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with purpose: the hidden impact of school/workplace culture.     IPPN Principals’ Conference INEC Arena, Killarney 15th – 17th November 2023   Professor Patricia Mannix McNamara, Chair in Education (Leadership), Head of School of Education, University of Limerick.</dc:title>
  <dc:creator>Patricia.M.McNamara</dc:creator>
  <cp:lastModifiedBy>Patricia.M.McNamara</cp:lastModifiedBy>
  <cp:revision>5</cp:revision>
  <dcterms:created xsi:type="dcterms:W3CDTF">2023-11-13T19:29:55Z</dcterms:created>
  <dcterms:modified xsi:type="dcterms:W3CDTF">2024-02-08T21:51:07Z</dcterms:modified>
</cp:coreProperties>
</file>