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handoutMasterIdLst>
    <p:handoutMasterId r:id="rId35"/>
  </p:handoutMasterIdLst>
  <p:sldIdLst>
    <p:sldId id="300" r:id="rId2"/>
    <p:sldId id="289" r:id="rId3"/>
    <p:sldId id="258" r:id="rId4"/>
    <p:sldId id="257" r:id="rId5"/>
    <p:sldId id="298" r:id="rId6"/>
    <p:sldId id="290" r:id="rId7"/>
    <p:sldId id="272" r:id="rId8"/>
    <p:sldId id="259" r:id="rId9"/>
    <p:sldId id="291" r:id="rId10"/>
    <p:sldId id="274" r:id="rId11"/>
    <p:sldId id="273" r:id="rId12"/>
    <p:sldId id="279" r:id="rId13"/>
    <p:sldId id="293" r:id="rId14"/>
    <p:sldId id="295" r:id="rId15"/>
    <p:sldId id="278" r:id="rId16"/>
    <p:sldId id="261" r:id="rId17"/>
    <p:sldId id="263" r:id="rId18"/>
    <p:sldId id="296" r:id="rId19"/>
    <p:sldId id="282" r:id="rId20"/>
    <p:sldId id="280" r:id="rId21"/>
    <p:sldId id="287" r:id="rId22"/>
    <p:sldId id="294" r:id="rId23"/>
    <p:sldId id="271" r:id="rId24"/>
    <p:sldId id="281" r:id="rId25"/>
    <p:sldId id="297" r:id="rId26"/>
    <p:sldId id="269" r:id="rId27"/>
    <p:sldId id="301" r:id="rId28"/>
    <p:sldId id="285" r:id="rId29"/>
    <p:sldId id="284" r:id="rId30"/>
    <p:sldId id="270" r:id="rId31"/>
    <p:sldId id="286" r:id="rId32"/>
    <p:sldId id="299"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91" autoAdjust="0"/>
  </p:normalViewPr>
  <p:slideViewPr>
    <p:cSldViewPr snapToGrid="0" snapToObjects="1">
      <p:cViewPr>
        <p:scale>
          <a:sx n="70" d="100"/>
          <a:sy n="70" d="100"/>
        </p:scale>
        <p:origin x="-11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D288BFD-7C5C-4B42-A88B-972B988A5D7E}" type="datetimeFigureOut">
              <a:rPr lang="en-IE" smtClean="0"/>
              <a:t>19/05/2016</a:t>
            </a:fld>
            <a:endParaRPr lang="en-I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47D26AD-AB83-44D7-975A-C93E88C23323}" type="slidenum">
              <a:rPr lang="en-IE" smtClean="0"/>
              <a:t>‹#›</a:t>
            </a:fld>
            <a:endParaRPr lang="en-IE"/>
          </a:p>
        </p:txBody>
      </p:sp>
    </p:spTree>
    <p:extLst>
      <p:ext uri="{BB962C8B-B14F-4D97-AF65-F5344CB8AC3E}">
        <p14:creationId xmlns:p14="http://schemas.microsoft.com/office/powerpoint/2010/main" val="1166410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E154E01-F6AB-2942-AFAB-ED0CE07C11D1}" type="datetimeFigureOut">
              <a:rPr lang="en-US" smtClean="0"/>
              <a:t>5/19/2016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ABA3EE3-B08C-D049-9267-E6093CA9CDA5}" type="slidenum">
              <a:rPr lang="en-US" smtClean="0"/>
              <a:t>‹#›</a:t>
            </a:fld>
            <a:endParaRPr lang="en-US"/>
          </a:p>
        </p:txBody>
      </p:sp>
    </p:spTree>
    <p:extLst>
      <p:ext uri="{BB962C8B-B14F-4D97-AF65-F5344CB8AC3E}">
        <p14:creationId xmlns:p14="http://schemas.microsoft.com/office/powerpoint/2010/main" val="1129198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1</a:t>
            </a:fld>
            <a:endParaRPr lang="en-US" dirty="0"/>
          </a:p>
        </p:txBody>
      </p:sp>
    </p:spTree>
    <p:extLst>
      <p:ext uri="{BB962C8B-B14F-4D97-AF65-F5344CB8AC3E}">
        <p14:creationId xmlns:p14="http://schemas.microsoft.com/office/powerpoint/2010/main" val="4734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a:t>
            </a:r>
            <a:r>
              <a:rPr lang="en-IE" baseline="0" dirty="0" smtClean="0"/>
              <a:t> are some of the questions we want to surface in the remaining of our workshop:</a:t>
            </a:r>
          </a:p>
          <a:p>
            <a:r>
              <a:rPr lang="en-IE" baseline="0" dirty="0" smtClean="0"/>
              <a:t>What have we learned together from our experience of leading in MMOH?</a:t>
            </a:r>
          </a:p>
          <a:p>
            <a:r>
              <a:rPr lang="en-IE" baseline="0" dirty="0" smtClean="0"/>
              <a:t>We have some thoughts on this which we would like to share with you </a:t>
            </a: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10</a:t>
            </a:fld>
            <a:endParaRPr lang="en-US"/>
          </a:p>
        </p:txBody>
      </p:sp>
    </p:spTree>
    <p:extLst>
      <p:ext uri="{BB962C8B-B14F-4D97-AF65-F5344CB8AC3E}">
        <p14:creationId xmlns:p14="http://schemas.microsoft.com/office/powerpoint/2010/main" val="380022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Enda</a:t>
            </a: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11</a:t>
            </a:fld>
            <a:endParaRPr lang="en-US"/>
          </a:p>
        </p:txBody>
      </p:sp>
    </p:spTree>
    <p:extLst>
      <p:ext uri="{BB962C8B-B14F-4D97-AF65-F5344CB8AC3E}">
        <p14:creationId xmlns:p14="http://schemas.microsoft.com/office/powerpoint/2010/main" val="253116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BoM’s role in</a:t>
            </a:r>
            <a:r>
              <a:rPr lang="en-US" baseline="0" dirty="0" smtClean="0"/>
              <a:t> defining the duties: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the elements that I see as important for each of us as DPs in developing our role.</a:t>
            </a:r>
          </a:p>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12</a:t>
            </a:fld>
            <a:endParaRPr lang="en-US"/>
          </a:p>
        </p:txBody>
      </p:sp>
    </p:spTree>
    <p:extLst>
      <p:ext uri="{BB962C8B-B14F-4D97-AF65-F5344CB8AC3E}">
        <p14:creationId xmlns:p14="http://schemas.microsoft.com/office/powerpoint/2010/main" val="301874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theory,</a:t>
            </a:r>
            <a:r>
              <a:rPr lang="en-US" baseline="0" dirty="0" smtClean="0"/>
              <a:t> this is how we understand leading as a deputy principal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the elements that we should  see as important for each of us as DPs in developing our role.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ABA3EE3-B08C-D049-9267-E6093CA9CDA5}" type="slidenum">
              <a:rPr lang="en-US" smtClean="0"/>
              <a:t>13</a:t>
            </a:fld>
            <a:endParaRPr lang="en-US"/>
          </a:p>
        </p:txBody>
      </p:sp>
    </p:spTree>
    <p:extLst>
      <p:ext uri="{BB962C8B-B14F-4D97-AF65-F5344CB8AC3E}">
        <p14:creationId xmlns:p14="http://schemas.microsoft.com/office/powerpoint/2010/main" val="301874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is what</a:t>
            </a:r>
            <a:r>
              <a:rPr lang="en-US" baseline="0" dirty="0" smtClean="0"/>
              <a:t> it looks like in practice</a:t>
            </a:r>
          </a:p>
          <a:p>
            <a:pPr marL="0" indent="0">
              <a:buFont typeface="Arial"/>
              <a:buNone/>
            </a:pPr>
            <a:endParaRPr lang="en-US" dirty="0" smtClean="0"/>
          </a:p>
          <a:p>
            <a:pPr marL="171450" indent="-171450">
              <a:buFont typeface="Arial"/>
              <a:buChar char="•"/>
            </a:pPr>
            <a:endParaRPr lang="en-US" dirty="0" smtClean="0"/>
          </a:p>
          <a:p>
            <a:pPr marL="171450" indent="-171450">
              <a:buFont typeface="Arial"/>
              <a:buChar char="•"/>
            </a:pPr>
            <a:r>
              <a:rPr lang="en-US" baseline="0" dirty="0" smtClean="0"/>
              <a:t> The school community see partnership in operation. Co leadership and co-roles are the norm.  We know that this does not happen overnight. We need to work at this and share opportunities. This can begin in sharing responsibilities and the co facilitation at staff /parent meetings, celebrations, staff occasions. </a:t>
            </a:r>
            <a:r>
              <a:rPr lang="en-US" dirty="0" err="1" smtClean="0"/>
              <a:t>Enda</a:t>
            </a:r>
            <a:r>
              <a:rPr lang="en-US" baseline="0" dirty="0" smtClean="0"/>
              <a:t> and </a:t>
            </a:r>
            <a:r>
              <a:rPr lang="en-US" baseline="0" dirty="0" err="1" smtClean="0"/>
              <a:t>Aine</a:t>
            </a:r>
            <a:r>
              <a:rPr lang="en-US" baseline="0" dirty="0" smtClean="0"/>
              <a:t> – Not just </a:t>
            </a:r>
            <a:r>
              <a:rPr lang="en-US" baseline="0" dirty="0" err="1" smtClean="0"/>
              <a:t>Enda</a:t>
            </a:r>
            <a:r>
              <a:rPr lang="en-US" baseline="0" dirty="0" smtClean="0"/>
              <a:t>-  reference; induction meetings with 3</a:t>
            </a:r>
            <a:r>
              <a:rPr lang="en-US" baseline="30000" dirty="0" smtClean="0"/>
              <a:t>rd</a:t>
            </a:r>
            <a:r>
              <a:rPr lang="en-US" baseline="0" dirty="0" smtClean="0"/>
              <a:t> class, shared responsibilities- at staff meetings, ‘celebratory days in the school. Staff nights out </a:t>
            </a:r>
          </a:p>
          <a:p>
            <a:pPr marL="171450" indent="-171450">
              <a:buFont typeface="Arial"/>
              <a:buChar char="•"/>
            </a:pPr>
            <a:endParaRPr lang="en-US" baseline="0" dirty="0" smtClean="0"/>
          </a:p>
          <a:p>
            <a:pPr marL="171450" indent="-171450">
              <a:buFont typeface="Arial"/>
              <a:buChar char="•"/>
            </a:pPr>
            <a:r>
              <a:rPr lang="en-US" baseline="0" dirty="0" smtClean="0"/>
              <a:t>Grows and develops with time. First day ‘acting up’ second day acting up third  day- I’ve to make an important decision. </a:t>
            </a:r>
          </a:p>
          <a:p>
            <a:pPr marL="0" indent="0">
              <a:buFont typeface="Arial"/>
              <a:buNone/>
            </a:pPr>
            <a:r>
              <a:rPr lang="en-US" baseline="0" dirty="0" smtClean="0"/>
              <a:t>     Shared vision shared focus- in all our our school contexts-this is why we do what we do.</a:t>
            </a:r>
          </a:p>
          <a:p>
            <a:pPr marL="0" indent="0">
              <a:buFont typeface="Arial"/>
              <a:buNone/>
            </a:pPr>
            <a:r>
              <a:rPr lang="en-US" baseline="0" dirty="0" smtClean="0"/>
              <a:t>     Teacher went home sick – I told him to go home, arranged supervision. </a:t>
            </a:r>
          </a:p>
          <a:p>
            <a:pPr marL="0" indent="0">
              <a:buFont typeface="Arial"/>
              <a:buNone/>
            </a:pPr>
            <a:r>
              <a:rPr lang="en-US" baseline="0" dirty="0" smtClean="0"/>
              <a:t>    Staff come with a query, knowing that we have the confidence to say that’s ok, you do ahead with that. Tina- talks next week. </a:t>
            </a:r>
          </a:p>
          <a:p>
            <a:pPr marL="171450" indent="-171450">
              <a:buFont typeface="Arial"/>
              <a:buChar cha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Sharing leadership opportunities. When deciding priorities for the year- I’ll go that committee, you go the other. Knowing that it’s not possible to for one person to do it all. SSE. We all know our strengths &amp; limitations ‘IT” committee.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indent="-171450">
              <a:buFont typeface="Arial"/>
              <a:buChar char="•"/>
            </a:pPr>
            <a:r>
              <a:rPr lang="en-US" baseline="0" dirty="0" smtClean="0"/>
              <a:t>OLCS, School Enrolment </a:t>
            </a:r>
          </a:p>
          <a:p>
            <a:pPr marL="171450" indent="-171450">
              <a:buFont typeface="Arial"/>
              <a:buChar char="•"/>
            </a:pPr>
            <a:r>
              <a:rPr lang="en-US" baseline="0" dirty="0" smtClean="0"/>
              <a:t>Critical Incidents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14</a:t>
            </a:fld>
            <a:endParaRPr lang="en-US"/>
          </a:p>
        </p:txBody>
      </p:sp>
    </p:spTree>
    <p:extLst>
      <p:ext uri="{BB962C8B-B14F-4D97-AF65-F5344CB8AC3E}">
        <p14:creationId xmlns:p14="http://schemas.microsoft.com/office/powerpoint/2010/main" val="209572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This is what</a:t>
            </a:r>
            <a:r>
              <a:rPr lang="en-US" baseline="0" dirty="0" smtClean="0"/>
              <a:t> it looks like in practice</a:t>
            </a:r>
          </a:p>
          <a:p>
            <a:pPr marL="171450" indent="-171450">
              <a:buFont typeface="Arial"/>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Decision makin</a:t>
            </a:r>
            <a:r>
              <a:rPr lang="en-US" baseline="0" dirty="0" smtClean="0"/>
              <a:t>g in partnership- those difficult decisions, decision about what needs to be </a:t>
            </a:r>
            <a:r>
              <a:rPr lang="en-US" baseline="0" dirty="0" err="1" smtClean="0"/>
              <a:t>prioritised</a:t>
            </a:r>
            <a:r>
              <a:rPr lang="en-US" baseline="0" dirty="0" smtClean="0"/>
              <a:t>- so many decisions to make daily in schools. So important to share those decisions. Social media </a:t>
            </a:r>
          </a:p>
          <a:p>
            <a:pPr marL="171450" indent="-171450">
              <a:buFont typeface="Arial"/>
              <a:buChar char="•"/>
            </a:pPr>
            <a:r>
              <a:rPr lang="en-US" baseline="0" dirty="0" smtClean="0"/>
              <a:t>Solution focused, being the devils advocate, trashing things out. We all know that they are the decisions you can stand over be accountable for  rand ‘aren’t ’t we so glad we did it that way?’</a:t>
            </a:r>
          </a:p>
          <a:p>
            <a:pPr marL="171450" indent="-171450">
              <a:buFont typeface="Arial"/>
              <a:buChar char="•"/>
            </a:pPr>
            <a:r>
              <a:rPr lang="en-US" baseline="0" dirty="0" smtClean="0"/>
              <a:t>Disagreeing  robust conversations. Being able to disagree. Take time to build up that trust and confidence in each other. Makes for very professional conversations. Staff perceptions!!!</a:t>
            </a:r>
          </a:p>
          <a:p>
            <a:pPr marL="171450" indent="-171450">
              <a:buFont typeface="Arial"/>
              <a:buChar char="•"/>
            </a:pPr>
            <a:r>
              <a:rPr lang="en-US" baseline="0" dirty="0" smtClean="0"/>
              <a:t>Disagreement- changing a pupils  SNA last year </a:t>
            </a:r>
            <a:endParaRPr lang="en-US" dirty="0" smtClean="0"/>
          </a:p>
          <a:p>
            <a:pPr marL="171450" indent="-171450">
              <a:buFont typeface="Arial"/>
              <a:buChar char="•"/>
            </a:pPr>
            <a:r>
              <a:rPr lang="en-US" dirty="0" smtClean="0"/>
              <a:t>Flexibility- decision making process, change of direction in policy, not everything will</a:t>
            </a:r>
            <a:r>
              <a:rPr lang="en-US" baseline="0" dirty="0" smtClean="0"/>
              <a:t> go as planned.</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15</a:t>
            </a:fld>
            <a:endParaRPr lang="en-US"/>
          </a:p>
        </p:txBody>
      </p:sp>
    </p:spTree>
    <p:extLst>
      <p:ext uri="{BB962C8B-B14F-4D97-AF65-F5344CB8AC3E}">
        <p14:creationId xmlns:p14="http://schemas.microsoft.com/office/powerpoint/2010/main" val="209572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aseline="0" dirty="0" smtClean="0"/>
              <a:t>As a deputy principal we are in a unique position in that, almost all of us, have a teaching role ourselves.</a:t>
            </a:r>
          </a:p>
          <a:p>
            <a:endParaRPr lang="en-US" sz="1200" baseline="0" dirty="0" smtClean="0"/>
          </a:p>
          <a:p>
            <a:r>
              <a:rPr lang="en-US" sz="1200" baseline="0" dirty="0" smtClean="0"/>
              <a:t>We are close to the learning, and if our Principal is admin, we are closest to pupil learning</a:t>
            </a:r>
          </a:p>
          <a:p>
            <a:r>
              <a:rPr lang="en-US" sz="1200" baseline="0" dirty="0" smtClean="0"/>
              <a:t>That give us credibility and proximity to the learning of each pupil;</a:t>
            </a:r>
          </a:p>
          <a:p>
            <a:endParaRPr lang="en-US" sz="1200" baseline="0" dirty="0" smtClean="0"/>
          </a:p>
          <a:p>
            <a:pPr marL="171450" indent="-171450">
              <a:buFont typeface="Arial"/>
              <a:buChar char="•"/>
            </a:pPr>
            <a:r>
              <a:rPr lang="en-US" sz="1200" baseline="0" dirty="0" smtClean="0"/>
              <a:t>Enables us to model the new learning / methodologies / ideas that we want to develop with our staff.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We lead learning in</a:t>
            </a:r>
            <a:r>
              <a:rPr lang="en-US" baseline="0" dirty="0" smtClean="0"/>
              <a:t> our practice, in our classes, at our class levels, in the advice and support in we give in “walking the talk and in the opportunities we take in leading curriculum development.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But also in empowering others: In affirming, harnessing the talents and capabilities of others, in supporting and guiding. In encouraging colleagues to share best practice with other colleagues-I have an idea.-do think this might be something worth pursing. With with our support watching the initiative grow and flourish </a:t>
            </a:r>
            <a:endParaRPr lang="en-US" dirty="0" smtClean="0"/>
          </a:p>
        </p:txBody>
      </p:sp>
      <p:sp>
        <p:nvSpPr>
          <p:cNvPr id="4" name="Slide Number Placeholder 3"/>
          <p:cNvSpPr>
            <a:spLocks noGrp="1"/>
          </p:cNvSpPr>
          <p:nvPr>
            <p:ph type="sldNum" sz="quarter" idx="10"/>
          </p:nvPr>
        </p:nvSpPr>
        <p:spPr/>
        <p:txBody>
          <a:bodyPr/>
          <a:lstStyle/>
          <a:p>
            <a:fld id="{2ABA3EE3-B08C-D049-9267-E6093CA9CDA5}" type="slidenum">
              <a:rPr lang="en-US" smtClean="0"/>
              <a:t>16</a:t>
            </a:fld>
            <a:endParaRPr lang="en-US"/>
          </a:p>
        </p:txBody>
      </p:sp>
    </p:spTree>
    <p:extLst>
      <p:ext uri="{BB962C8B-B14F-4D97-AF65-F5344CB8AC3E}">
        <p14:creationId xmlns:p14="http://schemas.microsoft.com/office/powerpoint/2010/main" val="3474405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Out PE .</a:t>
            </a:r>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17</a:t>
            </a:fld>
            <a:endParaRPr lang="en-US"/>
          </a:p>
        </p:txBody>
      </p:sp>
    </p:spTree>
    <p:extLst>
      <p:ext uri="{BB962C8B-B14F-4D97-AF65-F5344CB8AC3E}">
        <p14:creationId xmlns:p14="http://schemas.microsoft.com/office/powerpoint/2010/main" val="165843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How do we do that?</a:t>
            </a:r>
          </a:p>
          <a:p>
            <a:r>
              <a:rPr lang="en-US" dirty="0" smtClean="0"/>
              <a:t>How can we</a:t>
            </a:r>
            <a:r>
              <a:rPr lang="en-US" baseline="0" dirty="0" smtClean="0"/>
              <a:t> as deputies lead learning in our schools</a:t>
            </a:r>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18</a:t>
            </a:fld>
            <a:endParaRPr lang="en-US"/>
          </a:p>
        </p:txBody>
      </p:sp>
    </p:spTree>
    <p:extLst>
      <p:ext uri="{BB962C8B-B14F-4D97-AF65-F5344CB8AC3E}">
        <p14:creationId xmlns:p14="http://schemas.microsoft.com/office/powerpoint/2010/main" val="165843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Role of</a:t>
            </a:r>
            <a:r>
              <a:rPr lang="en-IE" baseline="0" dirty="0" smtClean="0"/>
              <a:t> the DP as a ‘buffer’</a:t>
            </a:r>
          </a:p>
          <a:p>
            <a:r>
              <a:rPr lang="en-IE" baseline="0" dirty="0" smtClean="0"/>
              <a:t>People may not always want to bring things to the attention of the P. This comes only if there is trust- </a:t>
            </a:r>
          </a:p>
          <a:p>
            <a:r>
              <a:rPr lang="en-IE" baseline="0" dirty="0" smtClean="0"/>
              <a:t> a priviledged role- a confidante, offer support and gudance to all members of the school community. </a:t>
            </a:r>
          </a:p>
          <a:p>
            <a:r>
              <a:rPr lang="en-IE" baseline="0" dirty="0" smtClean="0"/>
              <a:t>This can be through presonal/professional difficulities</a:t>
            </a:r>
          </a:p>
          <a:p>
            <a:endParaRPr lang="en-I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IE" baseline="0" dirty="0" smtClean="0"/>
              <a:t>Sounding board- issues with children/parents  in class. “Monkeys” learnt over the years to faciiliate to listen, what are the issues  and what do you think you can do. Wonderful to watch staff at meetings arrive at solutions but offering that facility to chat-professional conversations. </a:t>
            </a:r>
          </a:p>
          <a:p>
            <a:endParaRPr lang="en-IE" baseline="0" dirty="0" smtClean="0"/>
          </a:p>
          <a:p>
            <a:r>
              <a:rPr lang="en-IE" baseline="0" dirty="0" smtClean="0"/>
              <a:t>Very rewardinfg</a:t>
            </a:r>
          </a:p>
          <a:p>
            <a:r>
              <a:rPr lang="en-IE" baseline="0" dirty="0" smtClean="0"/>
              <a:t>We as teachers invest so much of ourselves in our profession and in the people we work with, the children and the school community. We all know in our schools as deputies and as teachers how invaluable support and understanding from the deputy and the principal is.</a:t>
            </a:r>
          </a:p>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19</a:t>
            </a:fld>
            <a:endParaRPr lang="en-US"/>
          </a:p>
        </p:txBody>
      </p:sp>
    </p:spTree>
    <p:extLst>
      <p:ext uri="{BB962C8B-B14F-4D97-AF65-F5344CB8AC3E}">
        <p14:creationId xmlns:p14="http://schemas.microsoft.com/office/powerpoint/2010/main" val="296847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a:t>
            </a:fld>
            <a:endParaRPr lang="en-US" dirty="0"/>
          </a:p>
        </p:txBody>
      </p:sp>
    </p:spTree>
    <p:extLst>
      <p:ext uri="{BB962C8B-B14F-4D97-AF65-F5344CB8AC3E}">
        <p14:creationId xmlns:p14="http://schemas.microsoft.com/office/powerpoint/2010/main" val="69971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Early days- back to what Enda said </a:t>
            </a:r>
          </a:p>
          <a:p>
            <a:r>
              <a:rPr lang="en-IE" dirty="0" smtClean="0"/>
              <a:t>Structures in place in school</a:t>
            </a:r>
          </a:p>
          <a:p>
            <a:r>
              <a:rPr lang="en-IE" dirty="0" smtClean="0"/>
              <a:t>MMM,</a:t>
            </a:r>
            <a:r>
              <a:rPr lang="en-IE" baseline="0" dirty="0" smtClean="0"/>
              <a:t> SMM, currucular committees, </a:t>
            </a:r>
          </a:p>
          <a:p>
            <a:r>
              <a:rPr lang="en-IE" baseline="0" dirty="0" smtClean="0"/>
              <a:t>green schools, active schools IT Green Schools Flags, Active Schools Flag, IT School’s of Distinction- School Facilitated Leadership for these/</a:t>
            </a:r>
          </a:p>
          <a:p>
            <a:r>
              <a:rPr lang="en-IE" baseline="0" dirty="0" smtClean="0"/>
              <a:t>Giving people opportunities.</a:t>
            </a:r>
          </a:p>
          <a:p>
            <a:r>
              <a:rPr lang="en-IE" baseline="0" dirty="0" smtClean="0"/>
              <a:t>See leadership opportunities in those who might not yet see it in themselves! Approach and include</a:t>
            </a:r>
          </a:p>
          <a:p>
            <a:r>
              <a:rPr lang="en-IE" baseline="0" dirty="0" smtClean="0"/>
              <a:t>Offer and encpurage Staff - courses SESS, Dublin West </a:t>
            </a:r>
          </a:p>
          <a:p>
            <a:r>
              <a:rPr lang="en-IE" baseline="0" dirty="0" smtClean="0"/>
              <a:t>Staff completing further study How can we help?</a:t>
            </a:r>
          </a:p>
          <a:p>
            <a:r>
              <a:rPr lang="en-IE" baseline="0" dirty="0" smtClean="0"/>
              <a:t>We encourage and celebrate the learning of others</a:t>
            </a:r>
          </a:p>
          <a:p>
            <a:r>
              <a:rPr lang="en-IE" baseline="0" dirty="0" smtClean="0"/>
              <a:t> </a:t>
            </a: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20</a:t>
            </a:fld>
            <a:endParaRPr lang="en-US"/>
          </a:p>
        </p:txBody>
      </p:sp>
    </p:spTree>
    <p:extLst>
      <p:ext uri="{BB962C8B-B14F-4D97-AF65-F5344CB8AC3E}">
        <p14:creationId xmlns:p14="http://schemas.microsoft.com/office/powerpoint/2010/main" val="185218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21</a:t>
            </a:fld>
            <a:endParaRPr lang="en-US"/>
          </a:p>
        </p:txBody>
      </p:sp>
    </p:spTree>
    <p:extLst>
      <p:ext uri="{BB962C8B-B14F-4D97-AF65-F5344CB8AC3E}">
        <p14:creationId xmlns:p14="http://schemas.microsoft.com/office/powerpoint/2010/main" val="159336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Comes with</a:t>
            </a:r>
            <a:r>
              <a:rPr lang="en-US" baseline="0" dirty="0" smtClean="0"/>
              <a:t> time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Needs to be practiced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Need support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Trust and accountability develop and grow out of each other with time and with experience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22</a:t>
            </a:fld>
            <a:endParaRPr lang="en-US"/>
          </a:p>
        </p:txBody>
      </p:sp>
    </p:spTree>
    <p:extLst>
      <p:ext uri="{BB962C8B-B14F-4D97-AF65-F5344CB8AC3E}">
        <p14:creationId xmlns:p14="http://schemas.microsoft.com/office/powerpoint/2010/main" val="347440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Duties Page </a:t>
            </a:r>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23</a:t>
            </a:fld>
            <a:endParaRPr lang="en-US"/>
          </a:p>
        </p:txBody>
      </p:sp>
    </p:spTree>
    <p:extLst>
      <p:ext uri="{BB962C8B-B14F-4D97-AF65-F5344CB8AC3E}">
        <p14:creationId xmlns:p14="http://schemas.microsoft.com/office/powerpoint/2010/main" val="324450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24</a:t>
            </a:fld>
            <a:endParaRPr lang="en-US"/>
          </a:p>
        </p:txBody>
      </p:sp>
    </p:spTree>
    <p:extLst>
      <p:ext uri="{BB962C8B-B14F-4D97-AF65-F5344CB8AC3E}">
        <p14:creationId xmlns:p14="http://schemas.microsoft.com/office/powerpoint/2010/main" val="3287670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take small steps. We teach and we lead. We take the </a:t>
            </a:r>
            <a:r>
              <a:rPr lang="en-US" baseline="0" dirty="0" err="1" smtClean="0"/>
              <a:t>opportunties</a:t>
            </a:r>
            <a:r>
              <a:rPr lang="en-US" baseline="0" dirty="0" smtClean="0"/>
              <a:t> to lead that we can, we priorities and we say no!</a:t>
            </a:r>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25</a:t>
            </a:fld>
            <a:endParaRPr lang="en-US"/>
          </a:p>
        </p:txBody>
      </p:sp>
    </p:spTree>
    <p:extLst>
      <p:ext uri="{BB962C8B-B14F-4D97-AF65-F5344CB8AC3E}">
        <p14:creationId xmlns:p14="http://schemas.microsoft.com/office/powerpoint/2010/main" val="488556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26</a:t>
            </a:fld>
            <a:endParaRPr lang="en-US"/>
          </a:p>
        </p:txBody>
      </p:sp>
    </p:spTree>
    <p:extLst>
      <p:ext uri="{BB962C8B-B14F-4D97-AF65-F5344CB8AC3E}">
        <p14:creationId xmlns:p14="http://schemas.microsoft.com/office/powerpoint/2010/main" val="1503987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27</a:t>
            </a:fld>
            <a:endParaRPr lang="en-US"/>
          </a:p>
        </p:txBody>
      </p:sp>
    </p:spTree>
    <p:extLst>
      <p:ext uri="{BB962C8B-B14F-4D97-AF65-F5344CB8AC3E}">
        <p14:creationId xmlns:p14="http://schemas.microsoft.com/office/powerpoint/2010/main" val="1503987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28</a:t>
            </a:fld>
            <a:endParaRPr lang="en-US"/>
          </a:p>
        </p:txBody>
      </p:sp>
    </p:spTree>
    <p:extLst>
      <p:ext uri="{BB962C8B-B14F-4D97-AF65-F5344CB8AC3E}">
        <p14:creationId xmlns:p14="http://schemas.microsoft.com/office/powerpoint/2010/main" val="1330608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ABA3EE3-B08C-D049-9267-E6093CA9CDA5}" type="slidenum">
              <a:rPr lang="en-US" smtClean="0"/>
              <a:t>29</a:t>
            </a:fld>
            <a:endParaRPr lang="en-US"/>
          </a:p>
        </p:txBody>
      </p:sp>
    </p:spTree>
    <p:extLst>
      <p:ext uri="{BB962C8B-B14F-4D97-AF65-F5344CB8AC3E}">
        <p14:creationId xmlns:p14="http://schemas.microsoft.com/office/powerpoint/2010/main" val="206642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ABA3EE3-B08C-D049-9267-E6093CA9CDA5}" type="slidenum">
              <a:rPr lang="en-US" smtClean="0"/>
              <a:t>3</a:t>
            </a:fld>
            <a:endParaRPr lang="en-US"/>
          </a:p>
        </p:txBody>
      </p:sp>
    </p:spTree>
    <p:extLst>
      <p:ext uri="{BB962C8B-B14F-4D97-AF65-F5344CB8AC3E}">
        <p14:creationId xmlns:p14="http://schemas.microsoft.com/office/powerpoint/2010/main" val="16275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30</a:t>
            </a:fld>
            <a:endParaRPr lang="en-US"/>
          </a:p>
        </p:txBody>
      </p:sp>
    </p:spTree>
    <p:extLst>
      <p:ext uri="{BB962C8B-B14F-4D97-AF65-F5344CB8AC3E}">
        <p14:creationId xmlns:p14="http://schemas.microsoft.com/office/powerpoint/2010/main" val="4167822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2ABA3EE3-B08C-D049-9267-E6093CA9CDA5}" type="slidenum">
              <a:rPr lang="en-US" smtClean="0"/>
              <a:t>31</a:t>
            </a:fld>
            <a:endParaRPr lang="en-US"/>
          </a:p>
        </p:txBody>
      </p:sp>
    </p:spTree>
    <p:extLst>
      <p:ext uri="{BB962C8B-B14F-4D97-AF65-F5344CB8AC3E}">
        <p14:creationId xmlns:p14="http://schemas.microsoft.com/office/powerpoint/2010/main" val="1637021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32</a:t>
            </a:fld>
            <a:endParaRPr lang="en-US"/>
          </a:p>
        </p:txBody>
      </p:sp>
    </p:spTree>
    <p:extLst>
      <p:ext uri="{BB962C8B-B14F-4D97-AF65-F5344CB8AC3E}">
        <p14:creationId xmlns:p14="http://schemas.microsoft.com/office/powerpoint/2010/main" val="41678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4</a:t>
            </a:fld>
            <a:endParaRPr lang="en-US"/>
          </a:p>
        </p:txBody>
      </p:sp>
    </p:spTree>
    <p:extLst>
      <p:ext uri="{BB962C8B-B14F-4D97-AF65-F5344CB8AC3E}">
        <p14:creationId xmlns:p14="http://schemas.microsoft.com/office/powerpoint/2010/main" val="160027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E" dirty="0" smtClean="0"/>
              <a:t>In 2001, we opened as a start-up school, I was a teaching principal with 55 pupils</a:t>
            </a:r>
          </a:p>
          <a:p>
            <a:pPr marL="171450" indent="-171450">
              <a:buFontTx/>
              <a:buChar char="-"/>
            </a:pPr>
            <a:r>
              <a:rPr lang="en-IE" dirty="0" smtClean="0"/>
              <a:t>We had 2</a:t>
            </a:r>
            <a:r>
              <a:rPr lang="en-IE" baseline="0" dirty="0" smtClean="0"/>
              <a:t> JI teachers- one experienced and one NQT and this was a mix that was imp to me- a blend of newly qualified and experienced teachers</a:t>
            </a:r>
          </a:p>
          <a:p>
            <a:pPr marL="171450" indent="-171450">
              <a:buFontTx/>
              <a:buChar char="-"/>
            </a:pPr>
            <a:r>
              <a:rPr lang="en-IE" dirty="0" smtClean="0"/>
              <a:t>Picture the three of us- no secretary, no caretaker,</a:t>
            </a:r>
            <a:r>
              <a:rPr lang="en-IE" baseline="0" dirty="0" smtClean="0"/>
              <a:t> three weeks to opening, no building</a:t>
            </a:r>
          </a:p>
          <a:p>
            <a:pPr marL="171450" indent="-171450">
              <a:buFontTx/>
              <a:buChar char="-"/>
            </a:pPr>
            <a:r>
              <a:rPr lang="en-IE" baseline="0" dirty="0" smtClean="0"/>
              <a:t>Children arriving, literally on a daily basis; including these exotic children that we called newcomers!</a:t>
            </a:r>
          </a:p>
          <a:p>
            <a:pPr marL="171450" indent="-171450">
              <a:buFontTx/>
              <a:buChar char="-"/>
            </a:pPr>
            <a:r>
              <a:rPr lang="en-IE" baseline="0" dirty="0" smtClean="0"/>
              <a:t>We literally had to build everything from the ground up</a:t>
            </a:r>
          </a:p>
          <a:p>
            <a:pPr marL="171450" indent="-171450">
              <a:buFontTx/>
              <a:buChar char="-"/>
            </a:pPr>
            <a:r>
              <a:rPr lang="en-IE" baseline="0" dirty="0" smtClean="0"/>
              <a:t>I didn’t need to be told of the importance of developing a culture that was inclusive, democratic, that encouraged people taking shared responsibility for decision making- it wasn’t a luxury, for us it was essential for our survival! And central to this was the importance of building relationships- if there is one thing, one message that we would like to emphasise in this workshop is the central importance of building relationships: with all our stakeholders in the school</a:t>
            </a:r>
          </a:p>
          <a:p>
            <a:pPr marL="171450" indent="-171450">
              <a:buFontTx/>
              <a:buChar char="-"/>
            </a:pPr>
            <a:endParaRPr lang="en-IE" baseline="0" dirty="0" smtClean="0"/>
          </a:p>
          <a:p>
            <a:pPr marL="171450" indent="-171450">
              <a:buFontTx/>
              <a:buChar char="-"/>
            </a:pPr>
            <a:r>
              <a:rPr lang="en-IE" baseline="0" dirty="0" smtClean="0"/>
              <a:t>But in that spirit of openness and collegiality, there was also great possibility for creativity and development</a:t>
            </a:r>
          </a:p>
          <a:p>
            <a:pPr marL="171450" indent="-171450">
              <a:buFontTx/>
              <a:buChar char="-"/>
            </a:pPr>
            <a:r>
              <a:rPr lang="en-IE" baseline="0" dirty="0" smtClean="0"/>
              <a:t>And of course the  most important relationship was that which I developed with my Deputy.</a:t>
            </a:r>
          </a:p>
          <a:p>
            <a:pPr marL="171450" indent="-171450">
              <a:buFontTx/>
              <a:buChar char="-"/>
            </a:pPr>
            <a:r>
              <a:rPr lang="en-IE" baseline="0" dirty="0" smtClean="0"/>
              <a:t>From the outset, I was very clear that this was a shared journey, that the development of our school would be one which we would foster together, that we would work in a spirit of </a:t>
            </a:r>
            <a:r>
              <a:rPr lang="en-IE" baseline="0" dirty="0" err="1" smtClean="0"/>
              <a:t>partnerhsip</a:t>
            </a:r>
            <a:r>
              <a:rPr lang="en-IE" baseline="0" dirty="0" smtClean="0"/>
              <a:t>, that we would be open to </a:t>
            </a:r>
            <a:r>
              <a:rPr lang="en-IE" baseline="0" dirty="0" err="1" smtClean="0"/>
              <a:t>listenting</a:t>
            </a:r>
            <a:r>
              <a:rPr lang="en-IE" baseline="0" dirty="0" smtClean="0"/>
              <a:t>, advising and indeed, critiquing each other’s thinking- but that at the centre of all of this endeavour was the pupils in our care and the school that we wished to grow.</a:t>
            </a:r>
          </a:p>
          <a:p>
            <a:pPr marL="171450" indent="-171450">
              <a:buFontTx/>
              <a:buChar char="-"/>
            </a:pPr>
            <a:r>
              <a:rPr lang="en-IE" baseline="0" dirty="0" smtClean="0"/>
              <a:t>And how did we do that? Lots of talking, lots of conversations, making time for conversations, sitting in each others classrooms after school, correcting copies and talking, </a:t>
            </a:r>
          </a:p>
          <a:p>
            <a:pPr marL="171450" indent="-171450">
              <a:buFontTx/>
              <a:buChar char="-"/>
            </a:pPr>
            <a:r>
              <a:rPr lang="en-IE" baseline="0" dirty="0" smtClean="0"/>
              <a:t>And the bigger the school got, the more difficult it </a:t>
            </a:r>
            <a:r>
              <a:rPr lang="en-IE" baseline="0" dirty="0" err="1" smtClean="0"/>
              <a:t>wass</a:t>
            </a:r>
            <a:r>
              <a:rPr lang="en-IE" baseline="0" dirty="0" smtClean="0"/>
              <a:t> and the more important it was that we made time for these conversations.</a:t>
            </a:r>
          </a:p>
          <a:p>
            <a:pPr marL="171450" indent="-171450">
              <a:buFontTx/>
              <a:buChar char="-"/>
            </a:pPr>
            <a:r>
              <a:rPr lang="en-IE" baseline="0" dirty="0" smtClean="0"/>
              <a:t>And so our school continued to grow, to the point in 2007, when we had not three classes but 26; not 55 children but 780.</a:t>
            </a:r>
          </a:p>
          <a:p>
            <a:pPr marL="171450" indent="-171450">
              <a:buFontTx/>
              <a:buChar char="-"/>
            </a:pPr>
            <a:r>
              <a:rPr lang="en-IE" baseline="0" dirty="0" smtClean="0"/>
              <a:t>And this is what our staff of three had turned into</a:t>
            </a:r>
          </a:p>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5</a:t>
            </a:fld>
            <a:endParaRPr lang="en-US"/>
          </a:p>
        </p:txBody>
      </p:sp>
    </p:spTree>
    <p:extLst>
      <p:ext uri="{BB962C8B-B14F-4D97-AF65-F5344CB8AC3E}">
        <p14:creationId xmlns:p14="http://schemas.microsoft.com/office/powerpoint/2010/main" val="406914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Talk about how big and</a:t>
            </a:r>
            <a:r>
              <a:rPr lang="en-IE" baseline="0" dirty="0" smtClean="0"/>
              <a:t> how quickly we grew</a:t>
            </a:r>
          </a:p>
          <a:p>
            <a:r>
              <a:rPr lang="en-IE" baseline="0" dirty="0" smtClean="0"/>
              <a:t>How we had to take the painful decision to </a:t>
            </a:r>
            <a:r>
              <a:rPr lang="en-IE" baseline="0" dirty="0" err="1" smtClean="0"/>
              <a:t>spliy</a:t>
            </a:r>
            <a:endParaRPr lang="en-IE" baseline="0" dirty="0" smtClean="0"/>
          </a:p>
          <a:p>
            <a:r>
              <a:rPr lang="en-IE" baseline="0" dirty="0" smtClean="0"/>
              <a:t>My DP took on the role in the JS</a:t>
            </a:r>
          </a:p>
          <a:p>
            <a:r>
              <a:rPr lang="en-IE" baseline="0" dirty="0" smtClean="0"/>
              <a:t> I </a:t>
            </a:r>
            <a:r>
              <a:rPr lang="en-IE" baseline="0" dirty="0" err="1" smtClean="0"/>
              <a:t>remaine</a:t>
            </a:r>
            <a:r>
              <a:rPr lang="en-IE" baseline="0" dirty="0" smtClean="0"/>
              <a:t> din the Senior </a:t>
            </a:r>
            <a:r>
              <a:rPr lang="en-IE" baseline="0" dirty="0" err="1" smtClean="0"/>
              <a:t>Schol</a:t>
            </a:r>
            <a:endParaRPr lang="en-IE" baseline="0" dirty="0" smtClean="0"/>
          </a:p>
          <a:p>
            <a:r>
              <a:rPr lang="en-IE" baseline="0" dirty="0" smtClean="0"/>
              <a:t>And that’s when </a:t>
            </a:r>
            <a:r>
              <a:rPr lang="en-IE" baseline="0" dirty="0" err="1" smtClean="0"/>
              <a:t>Aine</a:t>
            </a:r>
            <a:r>
              <a:rPr lang="en-IE" baseline="0" dirty="0" smtClean="0"/>
              <a:t> joined the team as </a:t>
            </a:r>
            <a:r>
              <a:rPr lang="en-IE" baseline="0" dirty="0" err="1" smtClean="0"/>
              <a:t>Dp</a:t>
            </a:r>
            <a:r>
              <a:rPr lang="en-IE" baseline="0" dirty="0" smtClean="0"/>
              <a:t> in the SNS</a:t>
            </a:r>
          </a:p>
          <a:p>
            <a:r>
              <a:rPr lang="en-IE" baseline="0" dirty="0" smtClean="0"/>
              <a:t>Take </a:t>
            </a:r>
            <a:r>
              <a:rPr lang="en-IE" baseline="0" dirty="0" err="1" smtClean="0"/>
              <a:t>voer</a:t>
            </a:r>
            <a:r>
              <a:rPr lang="en-IE" baseline="0" dirty="0" smtClean="0"/>
              <a:t> </a:t>
            </a:r>
            <a:r>
              <a:rPr lang="en-IE" baseline="0" dirty="0" err="1" smtClean="0"/>
              <a:t>Aine</a:t>
            </a: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6</a:t>
            </a:fld>
            <a:endParaRPr lang="en-US"/>
          </a:p>
        </p:txBody>
      </p:sp>
    </p:spTree>
    <p:extLst>
      <p:ext uri="{BB962C8B-B14F-4D97-AF65-F5344CB8AC3E}">
        <p14:creationId xmlns:p14="http://schemas.microsoft.com/office/powerpoint/2010/main" val="218612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1" dirty="0" smtClean="0"/>
              <a:t>Previous school-</a:t>
            </a:r>
            <a:r>
              <a:rPr lang="en-US" sz="1200" i="1" baseline="0" dirty="0" smtClean="0"/>
              <a:t> no promotion opportunities, youngest member for staff! Did get opportunities to  lead. Encourages and supported by the principal. Came to MMH in 2005 and relatively quickly. Special Duties teacher- responsibilities</a:t>
            </a:r>
          </a:p>
          <a:p>
            <a:pPr marL="0" indent="0">
              <a:buNone/>
            </a:pPr>
            <a:r>
              <a:rPr lang="en-US" sz="1200" i="1" baseline="0" dirty="0" smtClean="0"/>
              <a:t>Choose to go to senior school- offer Experience</a:t>
            </a:r>
          </a:p>
          <a:p>
            <a:pPr marL="0" indent="0">
              <a:buNone/>
            </a:pPr>
            <a:r>
              <a:rPr lang="en-US" sz="1200" i="1" baseline="0" dirty="0" smtClean="0"/>
              <a:t>Opportunity arose to go for the Deputy principal. New developing school lots of opportunities to pursue vision for the school. V fortunate to be appointed.</a:t>
            </a:r>
          </a:p>
          <a:p>
            <a:pPr marL="0" indent="0">
              <a:buNone/>
            </a:pPr>
            <a:r>
              <a:rPr lang="en-US" sz="1200" i="1" baseline="0" dirty="0" smtClean="0"/>
              <a:t>Delighted  and excited looking forward to challenge of leadership and the job.  </a:t>
            </a:r>
          </a:p>
          <a:p>
            <a:pPr marL="0" indent="0">
              <a:buNone/>
            </a:pPr>
            <a:r>
              <a:rPr lang="en-US" sz="1200" i="1" baseline="0" dirty="0" smtClean="0"/>
              <a:t>Appointment did come with mixed emotions. New member of staff, very happy and very comfortable colleagues and friends on staff. Concerned about change in relationships. How would people perceive me? Would relationships change? </a:t>
            </a:r>
          </a:p>
          <a:p>
            <a:pPr marL="0" indent="0">
              <a:buNone/>
            </a:pPr>
            <a:r>
              <a:rPr lang="en-US" sz="1200" i="1" baseline="0" dirty="0" smtClean="0"/>
              <a:t>Big worry – big shoes to fill. Previous deputy principal, very firmly established in our school, as deputy, a very progressive, supportive and professional deputy?  How could I do what she what done? Would staff be saying –oh she’s  not the old DP., its not same!</a:t>
            </a:r>
          </a:p>
          <a:p>
            <a:pPr marL="0" indent="0">
              <a:buNone/>
            </a:pPr>
            <a:r>
              <a:rPr lang="en-US" sz="1200" i="1" baseline="0" dirty="0" err="1" smtClean="0"/>
              <a:t>Didn</a:t>
            </a:r>
            <a:r>
              <a:rPr lang="fr-FR" sz="1200" i="1" baseline="0" dirty="0" smtClean="0"/>
              <a:t>’</a:t>
            </a:r>
            <a:r>
              <a:rPr lang="en-US" sz="1200" i="1" baseline="0" dirty="0" smtClean="0"/>
              <a:t>t have to worry. Staff very supportive and affirmative in that first year of learning and continue too be so. `I have learned like many of us who have taken over deputy principal ships that </a:t>
            </a:r>
            <a:r>
              <a:rPr lang="ga-IE" sz="1200" i="1" baseline="0" dirty="0" smtClean="0"/>
              <a:t>we don’t </a:t>
            </a:r>
            <a:r>
              <a:rPr lang="en-US" sz="1200" i="1" baseline="0" dirty="0" smtClean="0"/>
              <a:t>have any big shoes to fill. We  are aspiring leaders, we may have different styles and personalities </a:t>
            </a:r>
          </a:p>
          <a:p>
            <a:pPr marL="0" indent="0">
              <a:buNone/>
            </a:pPr>
            <a:r>
              <a:rPr lang="en-US" sz="1200" i="1" baseline="0" dirty="0" smtClean="0"/>
              <a:t>but given the opportunities we want to lead.</a:t>
            </a:r>
            <a:endParaRPr lang="en-US" sz="1200" i="1" dirty="0" smtClean="0"/>
          </a:p>
          <a:p>
            <a:pPr marL="0" indent="0">
              <a:buNone/>
            </a:pPr>
            <a:endParaRPr lang="en-US" sz="1200" i="1" dirty="0" smtClean="0"/>
          </a:p>
          <a:p>
            <a:pPr marL="0" indent="0">
              <a:buNone/>
            </a:pPr>
            <a:r>
              <a:rPr lang="en-US" sz="1200" i="1" dirty="0" smtClean="0"/>
              <a:t>CIARAN MCMAHON PRINCIPAL OF SCOIL BHRIDE BOYS NS, KILCRUTTIN, TULLAMORE, CO. OFFALY</a:t>
            </a:r>
          </a:p>
        </p:txBody>
      </p:sp>
      <p:sp>
        <p:nvSpPr>
          <p:cNvPr id="4" name="Slide Number Placeholder 3"/>
          <p:cNvSpPr>
            <a:spLocks noGrp="1"/>
          </p:cNvSpPr>
          <p:nvPr>
            <p:ph type="sldNum" sz="quarter" idx="10"/>
          </p:nvPr>
        </p:nvSpPr>
        <p:spPr/>
        <p:txBody>
          <a:bodyPr/>
          <a:lstStyle/>
          <a:p>
            <a:fld id="{2ABA3EE3-B08C-D049-9267-E6093CA9CDA5}" type="slidenum">
              <a:rPr lang="en-US" smtClean="0"/>
              <a:t>7</a:t>
            </a:fld>
            <a:endParaRPr lang="en-US"/>
          </a:p>
        </p:txBody>
      </p:sp>
    </p:spTree>
    <p:extLst>
      <p:ext uri="{BB962C8B-B14F-4D97-AF65-F5344CB8AC3E}">
        <p14:creationId xmlns:p14="http://schemas.microsoft.com/office/powerpoint/2010/main" val="6855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A3EE3-B08C-D049-9267-E6093CA9CDA5}" type="slidenum">
              <a:rPr lang="en-US" smtClean="0"/>
              <a:t>8</a:t>
            </a:fld>
            <a:endParaRPr lang="en-US"/>
          </a:p>
        </p:txBody>
      </p:sp>
    </p:spTree>
    <p:extLst>
      <p:ext uri="{BB962C8B-B14F-4D97-AF65-F5344CB8AC3E}">
        <p14:creationId xmlns:p14="http://schemas.microsoft.com/office/powerpoint/2010/main" val="396452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Nirviti sees the deputy as aleader- co leader in the chool</a:t>
            </a:r>
          </a:p>
          <a:p>
            <a:r>
              <a:rPr lang="en-IE" baseline="0" dirty="0" smtClean="0"/>
              <a:t> we are not just there to ‘help’ and  ‘assist’ the principal</a:t>
            </a:r>
          </a:p>
          <a:p>
            <a:r>
              <a:rPr lang="en-IE" baseline="0" dirty="0" smtClean="0"/>
              <a:t>School are v different places to the circualr on deputy principals in 1972</a:t>
            </a:r>
          </a:p>
          <a:p>
            <a:r>
              <a:rPr lang="en-IE" baseline="0" dirty="0" smtClean="0"/>
              <a:t> or indeed the circular on posts of responsibility</a:t>
            </a:r>
          </a:p>
          <a:p>
            <a:r>
              <a:rPr lang="en-IE" baseline="0" dirty="0" smtClean="0"/>
              <a:t>Schools in 2016 are very busy and demanfding places- like small businesses-one person cannot do everything  </a:t>
            </a:r>
          </a:p>
          <a:p>
            <a:r>
              <a:rPr lang="en-IE" baseline="0" dirty="0" smtClean="0"/>
              <a:t>If I had a ‘euro’ Go and apply for an principalship I would be a very rich teacher </a:t>
            </a:r>
          </a:p>
          <a:p>
            <a:r>
              <a:rPr lang="en-IE" baseline="0" dirty="0" smtClean="0"/>
              <a:t>Centenary commemorations for  1916 and asking the children of 2016 to look forward</a:t>
            </a:r>
          </a:p>
          <a:p>
            <a:r>
              <a:rPr lang="en-IE" dirty="0" smtClean="0"/>
              <a:t>This is the stimulus for me coming here to day and proclaiming leadership-</a:t>
            </a:r>
            <a:r>
              <a:rPr lang="en-IE" baseline="0" dirty="0" smtClean="0"/>
              <a:t> and that’s exactly what we both ant to do- to Proclaim leadership</a:t>
            </a:r>
          </a:p>
          <a:p>
            <a:r>
              <a:rPr lang="en-IE" baseline="0" dirty="0" smtClean="0"/>
              <a:t>You forgot the deputy- how could you forget the other leader in the school</a:t>
            </a:r>
          </a:p>
          <a:p>
            <a:r>
              <a:rPr lang="en-IE" baseline="0" dirty="0" smtClean="0"/>
              <a:t> </a:t>
            </a:r>
            <a:endParaRPr lang="en-IE" dirty="0"/>
          </a:p>
        </p:txBody>
      </p:sp>
      <p:sp>
        <p:nvSpPr>
          <p:cNvPr id="4" name="Slide Number Placeholder 3"/>
          <p:cNvSpPr>
            <a:spLocks noGrp="1"/>
          </p:cNvSpPr>
          <p:nvPr>
            <p:ph type="sldNum" sz="quarter" idx="10"/>
          </p:nvPr>
        </p:nvSpPr>
        <p:spPr/>
        <p:txBody>
          <a:bodyPr/>
          <a:lstStyle/>
          <a:p>
            <a:fld id="{2ABA3EE3-B08C-D049-9267-E6093CA9CDA5}" type="slidenum">
              <a:rPr lang="en-US" smtClean="0"/>
              <a:t>9</a:t>
            </a:fld>
            <a:endParaRPr lang="en-US"/>
          </a:p>
        </p:txBody>
      </p:sp>
    </p:spTree>
    <p:extLst>
      <p:ext uri="{BB962C8B-B14F-4D97-AF65-F5344CB8AC3E}">
        <p14:creationId xmlns:p14="http://schemas.microsoft.com/office/powerpoint/2010/main" val="218612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ga-IE"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ga-IE"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ga-IE"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ga-IE"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5/19/2016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5/19/2016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ga-IE"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ga-IE"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ga-IE"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5/19/2016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6618"/>
            <a:ext cx="7772400" cy="1780108"/>
          </a:xfrm>
        </p:spPr>
        <p:txBody>
          <a:bodyPr/>
          <a:lstStyle/>
          <a:p>
            <a:r>
              <a:rPr lang="en-US" b="1" dirty="0"/>
              <a:t>The Principal and Deputy Principal</a:t>
            </a:r>
          </a:p>
        </p:txBody>
      </p:sp>
      <p:sp>
        <p:nvSpPr>
          <p:cNvPr id="3" name="Subtitle 2"/>
          <p:cNvSpPr>
            <a:spLocks noGrp="1"/>
          </p:cNvSpPr>
          <p:nvPr>
            <p:ph type="subTitle" idx="1"/>
          </p:nvPr>
        </p:nvSpPr>
        <p:spPr>
          <a:xfrm>
            <a:off x="1262418" y="2446196"/>
            <a:ext cx="6400800" cy="1473200"/>
          </a:xfrm>
        </p:spPr>
        <p:txBody>
          <a:bodyPr>
            <a:normAutofit fontScale="92500"/>
          </a:bodyPr>
          <a:lstStyle/>
          <a:p>
            <a:r>
              <a:rPr lang="en-US" b="1" dirty="0" smtClean="0"/>
              <a:t> </a:t>
            </a:r>
          </a:p>
          <a:p>
            <a:r>
              <a:rPr lang="en-US" sz="5400" b="1" dirty="0" smtClean="0"/>
              <a:t>A Partnership in Trust </a:t>
            </a:r>
            <a:endParaRPr lang="en-US" sz="5400" b="1" dirty="0"/>
          </a:p>
        </p:txBody>
      </p:sp>
      <p:sp>
        <p:nvSpPr>
          <p:cNvPr id="4" name="Rectangle 3"/>
          <p:cNvSpPr/>
          <p:nvPr/>
        </p:nvSpPr>
        <p:spPr>
          <a:xfrm>
            <a:off x="2108577" y="3743572"/>
            <a:ext cx="5554639" cy="1477328"/>
          </a:xfrm>
          <a:prstGeom prst="rect">
            <a:avLst/>
          </a:prstGeom>
        </p:spPr>
        <p:txBody>
          <a:bodyPr wrap="square">
            <a:spAutoFit/>
          </a:bodyPr>
          <a:lstStyle/>
          <a:p>
            <a:pPr algn="ctr"/>
            <a:r>
              <a:rPr lang="en-US" b="1" dirty="0"/>
              <a:t>Áine Fitzpatrick, Deputy Principal </a:t>
            </a:r>
          </a:p>
          <a:p>
            <a:pPr algn="ctr"/>
            <a:endParaRPr lang="en-US" b="1" dirty="0"/>
          </a:p>
          <a:p>
            <a:pPr algn="ctr"/>
            <a:r>
              <a:rPr lang="en-US" b="1" dirty="0"/>
              <a:t>Enda McGorman, </a:t>
            </a:r>
            <a:r>
              <a:rPr lang="en-US" b="1" dirty="0" smtClean="0"/>
              <a:t>Principal</a:t>
            </a:r>
          </a:p>
          <a:p>
            <a:pPr algn="ctr"/>
            <a:endParaRPr lang="en-US" b="1" dirty="0"/>
          </a:p>
          <a:p>
            <a:pPr algn="ctr"/>
            <a:r>
              <a:rPr lang="en-US" b="1" dirty="0" smtClean="0"/>
              <a:t>Mary, Mother of Hope Senior National School</a:t>
            </a:r>
            <a:endParaRPr lang="en-US" b="1"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a:xfrm>
            <a:off x="4360155" y="5220900"/>
            <a:ext cx="839642" cy="78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9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800" b="1" dirty="0" smtClean="0"/>
              <a:t>What do we mean by a Partnership in Trust?</a:t>
            </a:r>
          </a:p>
          <a:p>
            <a:endParaRPr lang="en-US" sz="2800" b="1" dirty="0"/>
          </a:p>
          <a:p>
            <a:r>
              <a:rPr lang="en-US" sz="2800" b="1" dirty="0" smtClean="0"/>
              <a:t>What is the foundation of that trust?</a:t>
            </a:r>
          </a:p>
          <a:p>
            <a:endParaRPr lang="en-US" sz="2800" b="1" dirty="0"/>
          </a:p>
          <a:p>
            <a:r>
              <a:rPr lang="en-US" sz="2800" b="1" dirty="0" smtClean="0"/>
              <a:t>How do we </a:t>
            </a:r>
            <a:r>
              <a:rPr lang="en-US" sz="2800" b="1" i="1" dirty="0" smtClean="0"/>
              <a:t>understand</a:t>
            </a:r>
            <a:r>
              <a:rPr lang="en-US" sz="2800" b="1" dirty="0" smtClean="0"/>
              <a:t>  leadership ?</a:t>
            </a:r>
            <a:endParaRPr lang="en-US" sz="2800" b="1" dirty="0"/>
          </a:p>
        </p:txBody>
      </p:sp>
      <p:sp>
        <p:nvSpPr>
          <p:cNvPr id="3" name="Title 2"/>
          <p:cNvSpPr>
            <a:spLocks noGrp="1"/>
          </p:cNvSpPr>
          <p:nvPr>
            <p:ph type="title"/>
          </p:nvPr>
        </p:nvSpPr>
        <p:spPr/>
        <p:txBody>
          <a:bodyPr>
            <a:normAutofit/>
          </a:bodyPr>
          <a:lstStyle/>
          <a:p>
            <a:r>
              <a:rPr lang="en-US" sz="3600" b="1" dirty="0" smtClean="0"/>
              <a:t>A Partnership In Trust: </a:t>
            </a:r>
            <a:br>
              <a:rPr lang="en-US" sz="3600" b="1" dirty="0" smtClean="0"/>
            </a:br>
            <a:r>
              <a:rPr lang="en-US" sz="3600" b="1" dirty="0" smtClean="0"/>
              <a:t>what do we mean?</a:t>
            </a:r>
            <a:endParaRPr lang="en-US" sz="3600"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115859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77794"/>
            <a:ext cx="7408333" cy="4376969"/>
          </a:xfrm>
        </p:spPr>
        <p:txBody>
          <a:bodyPr>
            <a:noAutofit/>
          </a:bodyPr>
          <a:lstStyle/>
          <a:p>
            <a:endParaRPr lang="en-US" sz="1100" dirty="0"/>
          </a:p>
          <a:p>
            <a:r>
              <a:rPr lang="en-US" sz="2800" b="1" dirty="0" smtClean="0"/>
              <a:t>A focus on building and maintaining relationships (the 3Rs!)</a:t>
            </a:r>
          </a:p>
          <a:p>
            <a:r>
              <a:rPr lang="en-US" sz="2800" b="1" dirty="0" smtClean="0"/>
              <a:t>There </a:t>
            </a:r>
            <a:r>
              <a:rPr lang="en-US" sz="2800" b="1" dirty="0"/>
              <a:t>is </a:t>
            </a:r>
            <a:r>
              <a:rPr lang="en-US" sz="2800" b="1" dirty="0" smtClean="0"/>
              <a:t>trust</a:t>
            </a:r>
          </a:p>
          <a:p>
            <a:r>
              <a:rPr lang="en-US" sz="2800" b="1" dirty="0" smtClean="0"/>
              <a:t>Shared values</a:t>
            </a:r>
          </a:p>
          <a:p>
            <a:r>
              <a:rPr lang="en-US" sz="2800" b="1" dirty="0" smtClean="0"/>
              <a:t>Shared vision</a:t>
            </a:r>
          </a:p>
          <a:p>
            <a:r>
              <a:rPr lang="en-US" sz="2800" b="1" dirty="0" smtClean="0"/>
              <a:t>Continually </a:t>
            </a:r>
            <a:r>
              <a:rPr lang="en-US" sz="2800" b="1" dirty="0"/>
              <a:t>asking questions</a:t>
            </a:r>
          </a:p>
          <a:p>
            <a:r>
              <a:rPr lang="en-US" sz="2800" b="1" dirty="0" smtClean="0"/>
              <a:t>That </a:t>
            </a:r>
            <a:r>
              <a:rPr lang="en-US" sz="2800" b="1" dirty="0"/>
              <a:t>there is openness to different views / opinions</a:t>
            </a:r>
          </a:p>
          <a:p>
            <a:r>
              <a:rPr lang="en-US" sz="2800" b="1" dirty="0" smtClean="0"/>
              <a:t>That </a:t>
            </a:r>
            <a:r>
              <a:rPr lang="en-US" sz="2800" b="1" dirty="0"/>
              <a:t>we can make mistakes</a:t>
            </a:r>
          </a:p>
          <a:p>
            <a:endParaRPr lang="en-US" sz="1100" b="1" dirty="0"/>
          </a:p>
          <a:p>
            <a:pPr marL="0" indent="0">
              <a:buNone/>
            </a:pPr>
            <a:endParaRPr lang="en-US" sz="1100" b="1" dirty="0"/>
          </a:p>
        </p:txBody>
      </p:sp>
      <p:sp>
        <p:nvSpPr>
          <p:cNvPr id="3" name="Title 2"/>
          <p:cNvSpPr>
            <a:spLocks noGrp="1"/>
          </p:cNvSpPr>
          <p:nvPr>
            <p:ph type="title"/>
          </p:nvPr>
        </p:nvSpPr>
        <p:spPr>
          <a:xfrm>
            <a:off x="457200" y="338328"/>
            <a:ext cx="8229600" cy="1363472"/>
          </a:xfrm>
        </p:spPr>
        <p:txBody>
          <a:bodyPr>
            <a:normAutofit fontScale="90000"/>
          </a:bodyPr>
          <a:lstStyle/>
          <a:p>
            <a:r>
              <a:rPr lang="en-US" b="1" dirty="0" smtClean="0"/>
              <a:t>Shared Understanding of the </a:t>
            </a:r>
            <a:br>
              <a:rPr lang="en-US" b="1" dirty="0" smtClean="0"/>
            </a:br>
            <a:r>
              <a:rPr lang="en-US" b="1" dirty="0" smtClean="0"/>
              <a:t>Principal / Deputy Principal Relationship</a:t>
            </a:r>
            <a:endParaRPr lang="en-US"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35970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51313"/>
            <a:ext cx="7814733" cy="3774849"/>
          </a:xfrm>
        </p:spPr>
        <p:txBody>
          <a:bodyPr>
            <a:normAutofit fontScale="25000" lnSpcReduction="20000"/>
          </a:bodyPr>
          <a:lstStyle/>
          <a:p>
            <a:pPr marL="0" indent="0">
              <a:buNone/>
            </a:pPr>
            <a:r>
              <a:rPr lang="en-US" sz="11200" b="1" dirty="0"/>
              <a:t>Delegation of Deputy Principal </a:t>
            </a:r>
            <a:r>
              <a:rPr lang="en-US" sz="11200" b="1" dirty="0" smtClean="0"/>
              <a:t>duties: </a:t>
            </a:r>
          </a:p>
          <a:p>
            <a:endParaRPr lang="en-US" sz="7400" b="1" dirty="0"/>
          </a:p>
          <a:p>
            <a:r>
              <a:rPr lang="en-US" sz="11200" b="1" dirty="0" smtClean="0"/>
              <a:t>Clear </a:t>
            </a:r>
            <a:r>
              <a:rPr lang="en-US" sz="11200" b="1" dirty="0"/>
              <a:t>and defined duties and </a:t>
            </a:r>
            <a:r>
              <a:rPr lang="en-US" sz="11200" b="1" dirty="0" smtClean="0"/>
              <a:t>responsibilities</a:t>
            </a:r>
          </a:p>
          <a:p>
            <a:endParaRPr lang="en-US" sz="11200" b="1" dirty="0"/>
          </a:p>
          <a:p>
            <a:r>
              <a:rPr lang="en-US" sz="11200" b="1" dirty="0" smtClean="0"/>
              <a:t>Real </a:t>
            </a:r>
            <a:r>
              <a:rPr lang="en-US" sz="11200" b="1" dirty="0"/>
              <a:t>Leadership opportunities </a:t>
            </a:r>
          </a:p>
          <a:p>
            <a:endParaRPr lang="en-US" sz="11200" b="1" dirty="0" smtClean="0"/>
          </a:p>
          <a:p>
            <a:r>
              <a:rPr lang="en-US" sz="11200" b="1" dirty="0" smtClean="0"/>
              <a:t>Balance between Management </a:t>
            </a:r>
            <a:r>
              <a:rPr lang="en-US" sz="11200" b="1" dirty="0"/>
              <a:t>duties </a:t>
            </a:r>
            <a:r>
              <a:rPr lang="en-US" sz="11200" b="1" dirty="0" smtClean="0"/>
              <a:t>and Leading learning </a:t>
            </a:r>
          </a:p>
          <a:p>
            <a:endParaRPr lang="en-US" sz="11200" b="1" dirty="0" smtClean="0"/>
          </a:p>
          <a:p>
            <a:r>
              <a:rPr lang="en-US" sz="11200" b="1" dirty="0" smtClean="0"/>
              <a:t>Pastoral </a:t>
            </a:r>
            <a:r>
              <a:rPr lang="en-US" sz="11200" b="1" dirty="0"/>
              <a:t>Care </a:t>
            </a:r>
          </a:p>
          <a:p>
            <a:endParaRPr lang="en-US" dirty="0" smtClean="0"/>
          </a:p>
          <a:p>
            <a:endParaRPr lang="en-US" dirty="0"/>
          </a:p>
          <a:p>
            <a:endParaRPr lang="en-US" dirty="0" smtClean="0"/>
          </a:p>
        </p:txBody>
      </p:sp>
      <p:sp>
        <p:nvSpPr>
          <p:cNvPr id="3" name="Title 2"/>
          <p:cNvSpPr>
            <a:spLocks noGrp="1"/>
          </p:cNvSpPr>
          <p:nvPr>
            <p:ph type="title"/>
          </p:nvPr>
        </p:nvSpPr>
        <p:spPr/>
        <p:txBody>
          <a:bodyPr/>
          <a:lstStyle/>
          <a:p>
            <a:pPr marL="0" indent="0"/>
            <a:r>
              <a:rPr lang="en-US" b="1" dirty="0"/>
              <a:t>The how of leading:</a:t>
            </a:r>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37076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51313"/>
            <a:ext cx="7408333" cy="3774849"/>
          </a:xfrm>
        </p:spPr>
        <p:txBody>
          <a:bodyPr>
            <a:normAutofit lnSpcReduction="10000"/>
          </a:bodyPr>
          <a:lstStyle/>
          <a:p>
            <a:pPr marL="0" indent="0">
              <a:buNone/>
            </a:pPr>
            <a:endParaRPr lang="en-US" sz="2800" b="1" dirty="0" smtClean="0"/>
          </a:p>
          <a:p>
            <a:r>
              <a:rPr lang="en-US" sz="2800" b="1" dirty="0"/>
              <a:t>As a co-leader </a:t>
            </a:r>
            <a:endParaRPr lang="en-US" sz="2800" b="1" dirty="0" smtClean="0"/>
          </a:p>
          <a:p>
            <a:endParaRPr lang="en-US" sz="2800" b="1" dirty="0" smtClean="0"/>
          </a:p>
          <a:p>
            <a:r>
              <a:rPr lang="en-US" sz="2800" b="1" dirty="0"/>
              <a:t>As a leader of learning</a:t>
            </a:r>
          </a:p>
          <a:p>
            <a:pPr marL="0" indent="0">
              <a:buNone/>
            </a:pPr>
            <a:endParaRPr lang="en-US" sz="2800" b="1" dirty="0"/>
          </a:p>
          <a:p>
            <a:r>
              <a:rPr lang="en-US" sz="2800" b="1" dirty="0" smtClean="0"/>
              <a:t>As a support to others</a:t>
            </a:r>
          </a:p>
          <a:p>
            <a:endParaRPr lang="en-US" sz="2800" b="1" dirty="0"/>
          </a:p>
          <a:p>
            <a:r>
              <a:rPr lang="en-US" sz="2800" b="1" dirty="0" smtClean="0"/>
              <a:t>Developing leadership in others</a:t>
            </a:r>
          </a:p>
          <a:p>
            <a:endParaRPr lang="en-US" dirty="0"/>
          </a:p>
        </p:txBody>
      </p:sp>
      <p:sp>
        <p:nvSpPr>
          <p:cNvPr id="3" name="Title 2"/>
          <p:cNvSpPr>
            <a:spLocks noGrp="1"/>
          </p:cNvSpPr>
          <p:nvPr>
            <p:ph type="title"/>
          </p:nvPr>
        </p:nvSpPr>
        <p:spPr/>
        <p:txBody>
          <a:bodyPr/>
          <a:lstStyle/>
          <a:p>
            <a:pPr marL="0" indent="0"/>
            <a:r>
              <a:rPr lang="en-US" b="1" dirty="0" smtClean="0"/>
              <a:t>Important elements of </a:t>
            </a:r>
            <a:r>
              <a:rPr lang="en-US" b="1" dirty="0"/>
              <a:t>leading:</a:t>
            </a:r>
          </a:p>
        </p:txBody>
      </p:sp>
    </p:spTree>
    <p:extLst>
      <p:ext uri="{BB962C8B-B14F-4D97-AF65-F5344CB8AC3E}">
        <p14:creationId xmlns:p14="http://schemas.microsoft.com/office/powerpoint/2010/main" val="3113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467429"/>
            <a:ext cx="8367486" cy="3889828"/>
          </a:xfrm>
        </p:spPr>
        <p:txBody>
          <a:bodyPr>
            <a:normAutofit fontScale="25000" lnSpcReduction="20000"/>
          </a:bodyPr>
          <a:lstStyle/>
          <a:p>
            <a:r>
              <a:rPr lang="en-US" sz="11200" b="1" dirty="0" smtClean="0"/>
              <a:t>School Community see and value co-leadership as the norm </a:t>
            </a:r>
          </a:p>
          <a:p>
            <a:endParaRPr lang="en-US" sz="11200" b="1" dirty="0" smtClean="0"/>
          </a:p>
          <a:p>
            <a:r>
              <a:rPr lang="en-US" sz="11200" b="1" dirty="0" smtClean="0"/>
              <a:t>Confidence and assurance to manage and decide </a:t>
            </a:r>
          </a:p>
          <a:p>
            <a:endParaRPr lang="en-US" sz="11200" b="1" dirty="0" smtClean="0"/>
          </a:p>
          <a:p>
            <a:r>
              <a:rPr lang="en-US" sz="11200" b="1" dirty="0" smtClean="0"/>
              <a:t>Sharing leadership opportunities</a:t>
            </a:r>
          </a:p>
          <a:p>
            <a:endParaRPr lang="en-US" sz="11200" b="1" dirty="0" smtClean="0"/>
          </a:p>
          <a:p>
            <a:r>
              <a:rPr lang="en-US" sz="11200" b="1" dirty="0" smtClean="0"/>
              <a:t>Sharing the day to day management within the school </a:t>
            </a:r>
          </a:p>
          <a:p>
            <a:pPr marL="0" indent="0">
              <a:buNone/>
            </a:pPr>
            <a:r>
              <a:rPr lang="en-US" sz="11200" dirty="0" smtClean="0"/>
              <a:t> </a:t>
            </a:r>
            <a:endParaRPr lang="en-US" sz="11200" dirty="0"/>
          </a:p>
          <a:p>
            <a:endParaRPr lang="en-US" dirty="0" smtClean="0"/>
          </a:p>
          <a:p>
            <a:endParaRPr lang="en-US" dirty="0" smtClean="0"/>
          </a:p>
          <a:p>
            <a:endParaRPr lang="en-US" dirty="0" smtClean="0"/>
          </a:p>
          <a:p>
            <a:pPr marL="0" indent="0">
              <a:buNone/>
            </a:pPr>
            <a:r>
              <a:rPr lang="en-US" dirty="0" smtClean="0"/>
              <a:t>   </a:t>
            </a:r>
            <a:endParaRPr lang="en-US" i="1" dirty="0" smtClean="0"/>
          </a:p>
          <a:p>
            <a:endParaRPr lang="en-US" i="1" dirty="0" smtClean="0"/>
          </a:p>
          <a:p>
            <a:pPr marL="0" indent="0">
              <a:buNone/>
            </a:pPr>
            <a:endParaRPr lang="en-US" i="1" dirty="0"/>
          </a:p>
          <a:p>
            <a:endParaRPr lang="en-US" i="1"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b="1" dirty="0" smtClean="0"/>
              <a:t>The </a:t>
            </a:r>
            <a:r>
              <a:rPr lang="en-US" b="1" i="1" dirty="0" smtClean="0"/>
              <a:t>how</a:t>
            </a:r>
            <a:r>
              <a:rPr lang="en-US" b="1" dirty="0" smtClean="0"/>
              <a:t> of leading </a:t>
            </a:r>
            <a:br>
              <a:rPr lang="en-US" b="1" dirty="0" smtClean="0"/>
            </a:br>
            <a:r>
              <a:rPr lang="en-US" b="1" dirty="0" smtClean="0"/>
              <a:t>* </a:t>
            </a:r>
            <a:r>
              <a:rPr lang="en-US" b="1" dirty="0"/>
              <a:t>As a co-leader</a:t>
            </a:r>
            <a:r>
              <a:rPr lang="en-US" dirty="0"/>
              <a:t/>
            </a:r>
            <a:br>
              <a:rPr lang="en-US" dirty="0"/>
            </a:br>
            <a:endParaRPr lang="en-US" dirty="0"/>
          </a:p>
        </p:txBody>
      </p:sp>
    </p:spTree>
    <p:extLst>
      <p:ext uri="{BB962C8B-B14F-4D97-AF65-F5344CB8AC3E}">
        <p14:creationId xmlns:p14="http://schemas.microsoft.com/office/powerpoint/2010/main" val="218552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467429"/>
            <a:ext cx="8367486" cy="3889828"/>
          </a:xfrm>
        </p:spPr>
        <p:txBody>
          <a:bodyPr>
            <a:normAutofit fontScale="25000" lnSpcReduction="20000"/>
          </a:bodyPr>
          <a:lstStyle/>
          <a:p>
            <a:r>
              <a:rPr lang="en-US" sz="11200" b="1" dirty="0" smtClean="0"/>
              <a:t>Decision making in partnership </a:t>
            </a:r>
          </a:p>
          <a:p>
            <a:endParaRPr lang="en-US" sz="11200" b="1" dirty="0" smtClean="0"/>
          </a:p>
          <a:p>
            <a:r>
              <a:rPr lang="en-US" sz="11200" b="1" dirty="0" smtClean="0"/>
              <a:t>Professional Dialogue and Reflection </a:t>
            </a:r>
          </a:p>
          <a:p>
            <a:endParaRPr lang="en-US" sz="11200" b="1" dirty="0" smtClean="0"/>
          </a:p>
          <a:p>
            <a:r>
              <a:rPr lang="en-US" sz="11200" b="1" dirty="0" smtClean="0"/>
              <a:t>Sharing responsibility and accountability</a:t>
            </a:r>
          </a:p>
          <a:p>
            <a:endParaRPr lang="en-US" sz="11200" b="1" dirty="0" smtClean="0"/>
          </a:p>
          <a:p>
            <a:r>
              <a:rPr lang="en-US" sz="11200" b="1" dirty="0" smtClean="0"/>
              <a:t>Flexibility </a:t>
            </a:r>
          </a:p>
          <a:p>
            <a:pPr marL="0" indent="0">
              <a:buNone/>
            </a:pPr>
            <a:r>
              <a:rPr lang="en-US" sz="11200" dirty="0" smtClean="0"/>
              <a:t> </a:t>
            </a:r>
            <a:endParaRPr lang="en-US" sz="11200" dirty="0"/>
          </a:p>
          <a:p>
            <a:endParaRPr lang="en-US" dirty="0" smtClean="0"/>
          </a:p>
          <a:p>
            <a:endParaRPr lang="en-US" dirty="0" smtClean="0"/>
          </a:p>
          <a:p>
            <a:endParaRPr lang="en-US" dirty="0" smtClean="0"/>
          </a:p>
          <a:p>
            <a:pPr marL="0" indent="0">
              <a:buNone/>
            </a:pPr>
            <a:r>
              <a:rPr lang="en-US" dirty="0" smtClean="0"/>
              <a:t>   </a:t>
            </a:r>
            <a:endParaRPr lang="en-US" i="1" dirty="0" smtClean="0"/>
          </a:p>
          <a:p>
            <a:endParaRPr lang="en-US" i="1" dirty="0" smtClean="0"/>
          </a:p>
          <a:p>
            <a:pPr marL="0" indent="0">
              <a:buNone/>
            </a:pPr>
            <a:endParaRPr lang="en-US" i="1" dirty="0"/>
          </a:p>
          <a:p>
            <a:endParaRPr lang="en-US" i="1" dirty="0" smtClean="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b="1" dirty="0" smtClean="0"/>
              <a:t>The </a:t>
            </a:r>
            <a:r>
              <a:rPr lang="en-US" b="1" i="1" dirty="0" smtClean="0"/>
              <a:t>how</a:t>
            </a:r>
            <a:r>
              <a:rPr lang="en-US" b="1" dirty="0" smtClean="0"/>
              <a:t> of leading </a:t>
            </a:r>
            <a:br>
              <a:rPr lang="en-US" b="1" dirty="0" smtClean="0"/>
            </a:br>
            <a:r>
              <a:rPr lang="en-US" b="1" dirty="0" smtClean="0"/>
              <a:t>* </a:t>
            </a:r>
            <a:r>
              <a:rPr lang="en-US" b="1" dirty="0"/>
              <a:t>As a co-leader</a:t>
            </a:r>
            <a:br>
              <a:rPr lang="en-US" b="1" dirty="0"/>
            </a:br>
            <a:endParaRPr lang="en-US" b="1" dirty="0"/>
          </a:p>
        </p:txBody>
      </p:sp>
    </p:spTree>
    <p:extLst>
      <p:ext uri="{BB962C8B-B14F-4D97-AF65-F5344CB8AC3E}">
        <p14:creationId xmlns:p14="http://schemas.microsoft.com/office/powerpoint/2010/main" val="39952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705" y="2262910"/>
            <a:ext cx="7408333" cy="4160550"/>
          </a:xfrm>
        </p:spPr>
        <p:txBody>
          <a:bodyPr>
            <a:normAutofit lnSpcReduction="10000"/>
          </a:bodyPr>
          <a:lstStyle/>
          <a:p>
            <a:pPr marL="0" indent="0">
              <a:buNone/>
            </a:pPr>
            <a:endParaRPr lang="en-US" sz="3000" b="1" dirty="0" smtClean="0"/>
          </a:p>
          <a:p>
            <a:r>
              <a:rPr lang="en-US" sz="3000" b="1" dirty="0" smtClean="0"/>
              <a:t>opportunities to lead</a:t>
            </a:r>
          </a:p>
          <a:p>
            <a:endParaRPr lang="en-US" sz="3000" b="1" dirty="0" smtClean="0"/>
          </a:p>
          <a:p>
            <a:r>
              <a:rPr lang="en-US" sz="3000" b="1" dirty="0" smtClean="0"/>
              <a:t>empowering others</a:t>
            </a:r>
          </a:p>
          <a:p>
            <a:endParaRPr lang="en-US" sz="3000" b="1" dirty="0" smtClean="0"/>
          </a:p>
          <a:p>
            <a:r>
              <a:rPr lang="en-US" sz="3000" b="1" dirty="0" smtClean="0"/>
              <a:t>improving teaching and learning</a:t>
            </a:r>
          </a:p>
          <a:p>
            <a:endParaRPr lang="en-US" sz="3000" b="1" dirty="0" smtClean="0"/>
          </a:p>
          <a:p>
            <a:r>
              <a:rPr lang="en-US" sz="3000" b="1" dirty="0" smtClean="0"/>
              <a:t>the child at the center of what we do </a:t>
            </a:r>
          </a:p>
          <a:p>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noAutofit/>
          </a:bodyPr>
          <a:lstStyle/>
          <a:p>
            <a:r>
              <a:rPr lang="en-US" dirty="0"/>
              <a:t>‘The how of </a:t>
            </a:r>
            <a:r>
              <a:rPr lang="en-US" dirty="0" smtClean="0"/>
              <a:t>leading’</a:t>
            </a:r>
            <a:br>
              <a:rPr lang="en-US" dirty="0" smtClean="0"/>
            </a:br>
            <a:r>
              <a:rPr lang="en-US" sz="4000" b="1" dirty="0" smtClean="0"/>
              <a:t>*as a leader </a:t>
            </a:r>
            <a:r>
              <a:rPr lang="en-US" sz="4000" b="1" dirty="0"/>
              <a:t>of  learning</a:t>
            </a:r>
            <a:endParaRPr lang="en-US" sz="4000" dirty="0"/>
          </a:p>
        </p:txBody>
      </p:sp>
    </p:spTree>
    <p:extLst>
      <p:ext uri="{BB962C8B-B14F-4D97-AF65-F5344CB8AC3E}">
        <p14:creationId xmlns:p14="http://schemas.microsoft.com/office/powerpoint/2010/main" val="48781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80343"/>
            <a:ext cx="7408333" cy="3745820"/>
          </a:xfrm>
        </p:spPr>
        <p:txBody>
          <a:bodyPr>
            <a:normAutofit/>
          </a:bodyPr>
          <a:lstStyle/>
          <a:p>
            <a:pPr marL="0" indent="0" algn="ctr">
              <a:buNone/>
            </a:pPr>
            <a:r>
              <a:rPr lang="en-US" sz="1600" i="1" dirty="0" smtClean="0"/>
              <a:t>  </a:t>
            </a:r>
          </a:p>
          <a:p>
            <a:r>
              <a:rPr lang="en-US" sz="3000" b="1" dirty="0" err="1" smtClean="0"/>
              <a:t>Interculturalism</a:t>
            </a:r>
            <a:r>
              <a:rPr lang="en-US" sz="3000" b="1" dirty="0" smtClean="0"/>
              <a:t> </a:t>
            </a:r>
          </a:p>
          <a:p>
            <a:r>
              <a:rPr lang="en-US" sz="3000" b="1" dirty="0" smtClean="0"/>
              <a:t>Team Teaching </a:t>
            </a:r>
          </a:p>
          <a:p>
            <a:r>
              <a:rPr lang="en-US" sz="3000" b="1" dirty="0" smtClean="0"/>
              <a:t>Friends </a:t>
            </a:r>
            <a:r>
              <a:rPr lang="en-US" sz="3000" b="1" dirty="0"/>
              <a:t>for L</a:t>
            </a:r>
            <a:r>
              <a:rPr lang="en-US" sz="3000" b="1" dirty="0" smtClean="0"/>
              <a:t>ife</a:t>
            </a:r>
          </a:p>
          <a:p>
            <a:r>
              <a:rPr lang="en-US" sz="3000" b="1" dirty="0" smtClean="0"/>
              <a:t>‘Building Bridges of  Understanding’  </a:t>
            </a:r>
            <a:r>
              <a:rPr lang="en-US" sz="3000" b="1" dirty="0" err="1" smtClean="0"/>
              <a:t>Dr</a:t>
            </a:r>
            <a:r>
              <a:rPr lang="en-US" sz="3000" b="1" dirty="0" smtClean="0"/>
              <a:t> Martin Gleeson </a:t>
            </a:r>
          </a:p>
        </p:txBody>
      </p:sp>
      <p:sp>
        <p:nvSpPr>
          <p:cNvPr id="3" name="Title 2"/>
          <p:cNvSpPr>
            <a:spLocks noGrp="1"/>
          </p:cNvSpPr>
          <p:nvPr>
            <p:ph type="title"/>
          </p:nvPr>
        </p:nvSpPr>
        <p:spPr/>
        <p:txBody>
          <a:bodyPr>
            <a:noAutofit/>
          </a:bodyPr>
          <a:lstStyle/>
          <a:p>
            <a:r>
              <a:rPr lang="en-US" b="1" dirty="0" smtClean="0"/>
              <a:t>Ways in which I lead learning </a:t>
            </a:r>
            <a:br>
              <a:rPr lang="en-US" b="1" dirty="0" smtClean="0"/>
            </a:br>
            <a:r>
              <a:rPr lang="en-US" b="1" dirty="0" smtClean="0"/>
              <a:t>in our school</a:t>
            </a:r>
            <a:endParaRPr lang="en-US" b="1" dirty="0"/>
          </a:p>
        </p:txBody>
      </p:sp>
    </p:spTree>
    <p:extLst>
      <p:ext uri="{BB962C8B-B14F-4D97-AF65-F5344CB8AC3E}">
        <p14:creationId xmlns:p14="http://schemas.microsoft.com/office/powerpoint/2010/main" val="3791064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80343"/>
            <a:ext cx="7408333" cy="3745820"/>
          </a:xfrm>
        </p:spPr>
        <p:txBody>
          <a:bodyPr>
            <a:noAutofit/>
          </a:bodyPr>
          <a:lstStyle/>
          <a:p>
            <a:pPr marL="0" indent="0" algn="ctr">
              <a:buNone/>
            </a:pPr>
            <a:r>
              <a:rPr lang="en-US" sz="1800" b="1" i="1" dirty="0" smtClean="0"/>
              <a:t>Initiate, </a:t>
            </a:r>
          </a:p>
          <a:p>
            <a:pPr marL="0" indent="0" algn="ctr">
              <a:buNone/>
            </a:pPr>
            <a:r>
              <a:rPr lang="en-US" sz="1800" b="1" i="1" dirty="0" smtClean="0"/>
              <a:t>research,</a:t>
            </a:r>
          </a:p>
          <a:p>
            <a:pPr marL="0" indent="0" algn="ctr">
              <a:buNone/>
            </a:pPr>
            <a:r>
              <a:rPr lang="en-US" sz="1800" b="1" i="1" dirty="0" smtClean="0"/>
              <a:t> inform, </a:t>
            </a:r>
          </a:p>
          <a:p>
            <a:pPr marL="0" indent="0" algn="ctr">
              <a:buNone/>
            </a:pPr>
            <a:r>
              <a:rPr lang="en-US" sz="1800" b="1" i="1" dirty="0" smtClean="0"/>
              <a:t>motivate , </a:t>
            </a:r>
          </a:p>
          <a:p>
            <a:pPr marL="0" indent="0" algn="ctr">
              <a:buNone/>
            </a:pPr>
            <a:r>
              <a:rPr lang="en-US" sz="1800" b="1" i="1" dirty="0" smtClean="0"/>
              <a:t>pilot, </a:t>
            </a:r>
          </a:p>
          <a:p>
            <a:pPr marL="0" indent="0" algn="ctr">
              <a:buNone/>
            </a:pPr>
            <a:r>
              <a:rPr lang="en-US" sz="1800" b="1" i="1" dirty="0" smtClean="0"/>
              <a:t>support and appraise, </a:t>
            </a:r>
          </a:p>
          <a:p>
            <a:pPr marL="0" indent="0" algn="ctr">
              <a:buNone/>
            </a:pPr>
            <a:r>
              <a:rPr lang="en-US" sz="1800" b="1" i="1" dirty="0" smtClean="0"/>
              <a:t>evaluate, </a:t>
            </a:r>
          </a:p>
          <a:p>
            <a:pPr marL="0" indent="0" algn="ctr">
              <a:buNone/>
            </a:pPr>
            <a:r>
              <a:rPr lang="en-US" sz="1800" b="1" i="1" dirty="0" smtClean="0"/>
              <a:t>review, </a:t>
            </a:r>
          </a:p>
          <a:p>
            <a:pPr marL="0" indent="0" algn="ctr">
              <a:buNone/>
            </a:pPr>
            <a:r>
              <a:rPr lang="en-US" sz="1800" b="1" i="1" dirty="0" smtClean="0"/>
              <a:t>empower,</a:t>
            </a:r>
          </a:p>
          <a:p>
            <a:pPr marL="0" indent="0" algn="ctr">
              <a:buNone/>
            </a:pPr>
            <a:r>
              <a:rPr lang="en-US" sz="1800" b="1" i="1" dirty="0" smtClean="0"/>
              <a:t> embed, </a:t>
            </a:r>
          </a:p>
          <a:p>
            <a:pPr marL="0" indent="0" algn="ctr">
              <a:buNone/>
            </a:pPr>
            <a:r>
              <a:rPr lang="en-US" b="1" i="1" dirty="0" smtClean="0"/>
              <a:t>Thank! (with scones!!)</a:t>
            </a:r>
          </a:p>
          <a:p>
            <a:pPr marL="0" indent="0">
              <a:buNone/>
            </a:pPr>
            <a:endParaRPr lang="en-US" sz="1800" b="1" dirty="0"/>
          </a:p>
        </p:txBody>
      </p:sp>
      <p:sp>
        <p:nvSpPr>
          <p:cNvPr id="3" name="Title 2"/>
          <p:cNvSpPr>
            <a:spLocks noGrp="1"/>
          </p:cNvSpPr>
          <p:nvPr>
            <p:ph type="title"/>
          </p:nvPr>
        </p:nvSpPr>
        <p:spPr/>
        <p:txBody>
          <a:bodyPr>
            <a:noAutofit/>
          </a:bodyPr>
          <a:lstStyle/>
          <a:p>
            <a:r>
              <a:rPr lang="en-US" b="1" dirty="0" smtClean="0"/>
              <a:t>The Deputy Principal </a:t>
            </a:r>
            <a:br>
              <a:rPr lang="en-US" b="1" dirty="0" smtClean="0"/>
            </a:br>
            <a:r>
              <a:rPr lang="en-US" b="1" dirty="0" smtClean="0"/>
              <a:t>leading learning</a:t>
            </a:r>
            <a:endParaRPr lang="en-US" b="1" dirty="0"/>
          </a:p>
        </p:txBody>
      </p:sp>
    </p:spTree>
    <p:extLst>
      <p:ext uri="{BB962C8B-B14F-4D97-AF65-F5344CB8AC3E}">
        <p14:creationId xmlns:p14="http://schemas.microsoft.com/office/powerpoint/2010/main" val="327701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t>Sense of responsibility for the school community</a:t>
            </a:r>
          </a:p>
          <a:p>
            <a:endParaRPr lang="en-US" sz="2800" b="1" dirty="0" smtClean="0"/>
          </a:p>
          <a:p>
            <a:r>
              <a:rPr lang="en-US" sz="2800" b="1" dirty="0" smtClean="0"/>
              <a:t>‘Open Door’ policy</a:t>
            </a:r>
          </a:p>
          <a:p>
            <a:endParaRPr lang="en-US" sz="2800" b="1" dirty="0" smtClean="0"/>
          </a:p>
          <a:p>
            <a:r>
              <a:rPr lang="en-US" sz="2800" b="1" dirty="0" smtClean="0"/>
              <a:t>listener, a communicator and advisor </a:t>
            </a:r>
            <a:endParaRPr lang="en-US" sz="2800" b="1" dirty="0"/>
          </a:p>
        </p:txBody>
      </p:sp>
      <p:sp>
        <p:nvSpPr>
          <p:cNvPr id="3" name="Title 2"/>
          <p:cNvSpPr>
            <a:spLocks noGrp="1"/>
          </p:cNvSpPr>
          <p:nvPr>
            <p:ph type="title"/>
          </p:nvPr>
        </p:nvSpPr>
        <p:spPr/>
        <p:txBody>
          <a:bodyPr>
            <a:normAutofit fontScale="90000"/>
          </a:bodyPr>
          <a:lstStyle/>
          <a:p>
            <a:r>
              <a:rPr lang="en-US" b="1" dirty="0"/>
              <a:t>The </a:t>
            </a:r>
            <a:r>
              <a:rPr lang="en-US" b="1" i="1" dirty="0"/>
              <a:t>how</a:t>
            </a:r>
            <a:r>
              <a:rPr lang="en-US" b="1" dirty="0"/>
              <a:t> of leading </a:t>
            </a:r>
            <a:br>
              <a:rPr lang="en-US" b="1" dirty="0"/>
            </a:br>
            <a:r>
              <a:rPr lang="en-US" b="1" dirty="0"/>
              <a:t>* </a:t>
            </a:r>
            <a:r>
              <a:rPr lang="en-US" b="1" dirty="0" smtClean="0"/>
              <a:t>as a </a:t>
            </a:r>
            <a:r>
              <a:rPr lang="en-US" b="1" dirty="0"/>
              <a:t>support to others</a:t>
            </a:r>
          </a:p>
        </p:txBody>
      </p:sp>
    </p:spTree>
    <p:extLst>
      <p:ext uri="{BB962C8B-B14F-4D97-AF65-F5344CB8AC3E}">
        <p14:creationId xmlns:p14="http://schemas.microsoft.com/office/powerpoint/2010/main" val="106894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3200" dirty="0"/>
          </a:p>
          <a:p>
            <a:pPr marL="0" indent="0" algn="ctr">
              <a:buNone/>
            </a:pPr>
            <a:r>
              <a:rPr lang="en-US" sz="3200" b="1" dirty="0"/>
              <a:t>Áine </a:t>
            </a:r>
            <a:r>
              <a:rPr lang="en-US" sz="3200" b="1" dirty="0" smtClean="0"/>
              <a:t>Fitzpatrick, </a:t>
            </a:r>
            <a:r>
              <a:rPr lang="en-US" sz="3200" b="1" dirty="0"/>
              <a:t>Deputy Principal </a:t>
            </a:r>
          </a:p>
          <a:p>
            <a:pPr algn="ctr"/>
            <a:endParaRPr lang="en-US" sz="3200" b="1" dirty="0"/>
          </a:p>
          <a:p>
            <a:pPr marL="0" indent="0" algn="ctr">
              <a:buNone/>
            </a:pPr>
            <a:r>
              <a:rPr lang="en-US" sz="3200" b="1" dirty="0" smtClean="0"/>
              <a:t>Enda McGorman, Principal</a:t>
            </a:r>
          </a:p>
          <a:p>
            <a:endParaRPr lang="en-US" dirty="0" smtClean="0"/>
          </a:p>
          <a:p>
            <a:endParaRPr lang="en-US" dirty="0"/>
          </a:p>
        </p:txBody>
      </p:sp>
      <p:sp>
        <p:nvSpPr>
          <p:cNvPr id="3" name="Title 2"/>
          <p:cNvSpPr>
            <a:spLocks noGrp="1"/>
          </p:cNvSpPr>
          <p:nvPr>
            <p:ph type="title"/>
          </p:nvPr>
        </p:nvSpPr>
        <p:spPr/>
        <p:txBody>
          <a:bodyPr>
            <a:normAutofit/>
          </a:bodyPr>
          <a:lstStyle/>
          <a:p>
            <a:r>
              <a:rPr lang="en-US" b="1" dirty="0" smtClean="0"/>
              <a:t>Introductions</a:t>
            </a:r>
            <a:endParaRPr lang="en-US" b="1" dirty="0"/>
          </a:p>
        </p:txBody>
      </p:sp>
    </p:spTree>
    <p:extLst>
      <p:ext uri="{BB962C8B-B14F-4D97-AF65-F5344CB8AC3E}">
        <p14:creationId xmlns:p14="http://schemas.microsoft.com/office/powerpoint/2010/main" val="187357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837547"/>
          </a:xfrm>
        </p:spPr>
        <p:txBody>
          <a:bodyPr/>
          <a:lstStyle/>
          <a:p>
            <a:r>
              <a:rPr lang="en-US" sz="2800" b="1" dirty="0" smtClean="0"/>
              <a:t>Senior and Middle Management Structures</a:t>
            </a:r>
          </a:p>
          <a:p>
            <a:endParaRPr lang="en-US" sz="2800" b="1" dirty="0" smtClean="0"/>
          </a:p>
          <a:p>
            <a:r>
              <a:rPr lang="en-US" sz="2800" b="1" dirty="0" smtClean="0"/>
              <a:t>Empowering Staff to lead </a:t>
            </a:r>
          </a:p>
          <a:p>
            <a:endParaRPr lang="en-US" sz="2800" b="1" dirty="0" smtClean="0"/>
          </a:p>
          <a:p>
            <a:r>
              <a:rPr lang="en-US" sz="2800" b="1" dirty="0" smtClean="0"/>
              <a:t>Continuous Professional Development</a:t>
            </a:r>
          </a:p>
          <a:p>
            <a:endParaRPr lang="en-US" sz="2800" b="1" dirty="0" smtClean="0"/>
          </a:p>
          <a:p>
            <a:r>
              <a:rPr lang="en-US" sz="2800" b="1" dirty="0" smtClean="0"/>
              <a:t>Teachers as teacher educators </a:t>
            </a:r>
          </a:p>
          <a:p>
            <a:endParaRPr lang="en-US" dirty="0"/>
          </a:p>
          <a:p>
            <a:endParaRPr lang="en-US" dirty="0" smtClean="0"/>
          </a:p>
          <a:p>
            <a:endParaRPr lang="en-US" dirty="0" smtClean="0"/>
          </a:p>
          <a:p>
            <a:endParaRPr lang="en-US" dirty="0"/>
          </a:p>
        </p:txBody>
      </p:sp>
      <p:sp>
        <p:nvSpPr>
          <p:cNvPr id="3" name="Title 2"/>
          <p:cNvSpPr>
            <a:spLocks noGrp="1"/>
          </p:cNvSpPr>
          <p:nvPr>
            <p:ph type="title"/>
          </p:nvPr>
        </p:nvSpPr>
        <p:spPr>
          <a:xfrm>
            <a:off x="457200" y="338327"/>
            <a:ext cx="8229600" cy="1748101"/>
          </a:xfrm>
        </p:spPr>
        <p:txBody>
          <a:bodyPr>
            <a:normAutofit fontScale="90000"/>
          </a:bodyPr>
          <a:lstStyle/>
          <a:p>
            <a:r>
              <a:rPr lang="en-US" sz="4000" b="1" dirty="0"/>
              <a:t>The </a:t>
            </a:r>
            <a:r>
              <a:rPr lang="en-US" sz="4000" b="1" i="1" dirty="0"/>
              <a:t>how</a:t>
            </a:r>
            <a:r>
              <a:rPr lang="en-US" sz="4000" b="1" dirty="0"/>
              <a:t> of </a:t>
            </a:r>
            <a:r>
              <a:rPr lang="en-US" sz="4000" b="1" dirty="0" smtClean="0"/>
              <a:t>leading: </a:t>
            </a:r>
            <a:r>
              <a:rPr lang="en-US" sz="4000" b="1" dirty="0"/>
              <a:t/>
            </a:r>
            <a:br>
              <a:rPr lang="en-US" sz="4000" b="1" dirty="0"/>
            </a:br>
            <a:r>
              <a:rPr lang="en-US" sz="4000" b="1" dirty="0"/>
              <a:t>* </a:t>
            </a:r>
            <a:r>
              <a:rPr lang="en-US" sz="4000" b="1" dirty="0" smtClean="0"/>
              <a:t>Developing </a:t>
            </a:r>
            <a:r>
              <a:rPr lang="en-US" sz="4000" b="1" dirty="0"/>
              <a:t>leadership in </a:t>
            </a:r>
            <a:r>
              <a:rPr lang="en-US" sz="4000" b="1" dirty="0" smtClean="0"/>
              <a:t>others</a:t>
            </a:r>
            <a:br>
              <a:rPr lang="en-US" sz="4000" b="1" dirty="0" smtClean="0"/>
            </a:br>
            <a:endParaRPr lang="en-US" b="1" dirty="0"/>
          </a:p>
        </p:txBody>
      </p:sp>
    </p:spTree>
    <p:extLst>
      <p:ext uri="{BB962C8B-B14F-4D97-AF65-F5344CB8AC3E}">
        <p14:creationId xmlns:p14="http://schemas.microsoft.com/office/powerpoint/2010/main" val="112650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Trust </a:t>
            </a:r>
            <a:endParaRPr lang="en-US" b="1" dirty="0"/>
          </a:p>
        </p:txBody>
      </p:sp>
      <p:pic>
        <p:nvPicPr>
          <p:cNvPr id="5" name="Picture 4"/>
          <p:cNvPicPr>
            <a:picLocks noChangeAspect="1"/>
          </p:cNvPicPr>
          <p:nvPr/>
        </p:nvPicPr>
        <p:blipFill>
          <a:blip r:embed="rId3"/>
          <a:stretch>
            <a:fillRect/>
          </a:stretch>
        </p:blipFill>
        <p:spPr>
          <a:xfrm>
            <a:off x="2108430" y="1435576"/>
            <a:ext cx="4783799" cy="4783799"/>
          </a:xfrm>
          <a:prstGeom prst="rect">
            <a:avLst/>
          </a:prstGeom>
        </p:spPr>
      </p:pic>
      <p:sp>
        <p:nvSpPr>
          <p:cNvPr id="6" name="Content Placeholder 5"/>
          <p:cNvSpPr>
            <a:spLocks noGrp="1"/>
          </p:cNvSpPr>
          <p:nvPr>
            <p:ph idx="1"/>
          </p:nvPr>
        </p:nvSpPr>
        <p:spPr>
          <a:xfrm>
            <a:off x="872067" y="2675467"/>
            <a:ext cx="7408333" cy="3450696"/>
          </a:xfrm>
        </p:spPr>
        <p:txBody>
          <a:bodyPr/>
          <a:lstStyle/>
          <a:p>
            <a:pPr marL="0" indent="0">
              <a:buNone/>
            </a:pPr>
            <a:endParaRPr lang="en-US" dirty="0"/>
          </a:p>
        </p:txBody>
      </p:sp>
    </p:spTree>
    <p:extLst>
      <p:ext uri="{BB962C8B-B14F-4D97-AF65-F5344CB8AC3E}">
        <p14:creationId xmlns:p14="http://schemas.microsoft.com/office/powerpoint/2010/main" val="1195766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62910"/>
            <a:ext cx="7408333" cy="4160550"/>
          </a:xfrm>
        </p:spPr>
        <p:txBody>
          <a:bodyPr>
            <a:normAutofit lnSpcReduction="10000"/>
          </a:bodyPr>
          <a:lstStyle/>
          <a:p>
            <a:pPr marL="0" indent="0">
              <a:buNone/>
            </a:pPr>
            <a:r>
              <a:rPr lang="en-US" sz="3200" b="1" dirty="0" smtClean="0"/>
              <a:t>Clearly defined role: </a:t>
            </a:r>
          </a:p>
          <a:p>
            <a:r>
              <a:rPr lang="en-US" sz="2800" b="1" dirty="0" smtClean="0"/>
              <a:t>Defined duties</a:t>
            </a:r>
          </a:p>
          <a:p>
            <a:endParaRPr lang="en-US" sz="2800" b="1" dirty="0" smtClean="0"/>
          </a:p>
          <a:p>
            <a:r>
              <a:rPr lang="en-US" sz="2800" b="1" dirty="0" smtClean="0"/>
              <a:t>Real and meaningful responsibilities</a:t>
            </a:r>
          </a:p>
          <a:p>
            <a:endParaRPr lang="en-US" sz="2800" b="1" dirty="0" smtClean="0"/>
          </a:p>
          <a:p>
            <a:r>
              <a:rPr lang="en-US" sz="2800" b="1" dirty="0" smtClean="0"/>
              <a:t>Trust and Accountability</a:t>
            </a:r>
          </a:p>
          <a:p>
            <a:endParaRPr lang="en-US" sz="2800" b="1" dirty="0" smtClean="0"/>
          </a:p>
          <a:p>
            <a:r>
              <a:rPr lang="en-US" sz="2800" b="1" dirty="0" smtClean="0"/>
              <a:t>Confidence to do the job!</a:t>
            </a:r>
          </a:p>
          <a:p>
            <a:endParaRPr lang="en-US" dirty="0" smtClean="0"/>
          </a:p>
          <a:p>
            <a:pPr marL="0" indent="0">
              <a:buNone/>
            </a:pPr>
            <a:endParaRPr lang="en-US" dirty="0" smtClean="0"/>
          </a:p>
          <a:p>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t>‘The how of </a:t>
            </a:r>
            <a:r>
              <a:rPr lang="en-US" b="1" dirty="0" smtClean="0"/>
              <a:t>leading’</a:t>
            </a:r>
            <a:br>
              <a:rPr lang="en-US" b="1" dirty="0" smtClean="0"/>
            </a:br>
            <a:r>
              <a:rPr lang="en-US" b="1" dirty="0" smtClean="0"/>
              <a:t>- Developing the </a:t>
            </a:r>
            <a:r>
              <a:rPr lang="en-US" sz="4000" b="1" dirty="0" smtClean="0"/>
              <a:t>Management  role </a:t>
            </a:r>
            <a:endParaRPr lang="en-US" sz="3100"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38007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00250"/>
            <a:ext cx="7408333" cy="4144963"/>
          </a:xfrm>
        </p:spPr>
        <p:txBody>
          <a:bodyPr>
            <a:noAutofit/>
          </a:bodyPr>
          <a:lstStyle/>
          <a:p>
            <a:r>
              <a:rPr lang="en-US" sz="2800" b="1" dirty="0" smtClean="0"/>
              <a:t>Special Education Needs Coordinator </a:t>
            </a:r>
          </a:p>
          <a:p>
            <a:r>
              <a:rPr lang="en-US" sz="2800" b="1" dirty="0" smtClean="0"/>
              <a:t>Management of Special Needs Assistants </a:t>
            </a:r>
          </a:p>
          <a:p>
            <a:r>
              <a:rPr lang="en-US" sz="2800" b="1" dirty="0" smtClean="0"/>
              <a:t>Transfer Of Information </a:t>
            </a:r>
          </a:p>
          <a:p>
            <a:r>
              <a:rPr lang="en-US" sz="2800" b="1" dirty="0" smtClean="0"/>
              <a:t>Intercultural Coordinator </a:t>
            </a:r>
          </a:p>
          <a:p>
            <a:r>
              <a:rPr lang="en-US" sz="2800" b="1" dirty="0" smtClean="0"/>
              <a:t>School Medical File </a:t>
            </a:r>
          </a:p>
          <a:p>
            <a:r>
              <a:rPr lang="en-US" sz="2800" b="1" dirty="0" err="1" smtClean="0"/>
              <a:t>Behaviour</a:t>
            </a:r>
            <a:r>
              <a:rPr lang="en-US" sz="2800" b="1" dirty="0" smtClean="0"/>
              <a:t> Management </a:t>
            </a:r>
          </a:p>
          <a:p>
            <a:r>
              <a:rPr lang="en-US" sz="2800" b="1" dirty="0" smtClean="0"/>
              <a:t>‘Planning”  Co-</a:t>
            </a:r>
            <a:r>
              <a:rPr lang="en-US" sz="2800" b="1" dirty="0" err="1" smtClean="0"/>
              <a:t>ordinator</a:t>
            </a:r>
            <a:endParaRPr lang="en-US" sz="2800" b="1" dirty="0" smtClean="0"/>
          </a:p>
          <a:p>
            <a:r>
              <a:rPr lang="en-US" sz="2800" b="1" dirty="0" smtClean="0"/>
              <a:t>Pastoral care: Staff, students , parents  </a:t>
            </a:r>
            <a:endParaRPr lang="en-US" sz="2800" b="1" dirty="0"/>
          </a:p>
        </p:txBody>
      </p:sp>
      <p:sp>
        <p:nvSpPr>
          <p:cNvPr id="3" name="Title 2"/>
          <p:cNvSpPr>
            <a:spLocks noGrp="1"/>
          </p:cNvSpPr>
          <p:nvPr>
            <p:ph type="title"/>
          </p:nvPr>
        </p:nvSpPr>
        <p:spPr/>
        <p:txBody>
          <a:bodyPr>
            <a:noAutofit/>
          </a:bodyPr>
          <a:lstStyle/>
          <a:p>
            <a:r>
              <a:rPr lang="en-US" b="1" dirty="0" smtClean="0"/>
              <a:t>The Management Aspect </a:t>
            </a:r>
            <a:br>
              <a:rPr lang="en-US" b="1" dirty="0" smtClean="0"/>
            </a:br>
            <a:r>
              <a:rPr lang="en-US" b="1" dirty="0" smtClean="0"/>
              <a:t>of My Role</a:t>
            </a:r>
            <a:endParaRPr lang="en-US" b="1" dirty="0"/>
          </a:p>
        </p:txBody>
      </p:sp>
      <p:pic>
        <p:nvPicPr>
          <p:cNvPr id="2050" name="Picture 2" descr="C:\Users\enda.mcgorman\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42900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46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37710"/>
            <a:ext cx="7408333" cy="3450696"/>
          </a:xfrm>
        </p:spPr>
        <p:txBody>
          <a:bodyPr>
            <a:noAutofit/>
          </a:bodyPr>
          <a:lstStyle/>
          <a:p>
            <a:r>
              <a:rPr lang="en-US" sz="2800" b="1" dirty="0"/>
              <a:t>Scarcity of resources- the most precious resource is Time:</a:t>
            </a:r>
          </a:p>
          <a:p>
            <a:endParaRPr lang="en-US" sz="2800" b="1" dirty="0"/>
          </a:p>
          <a:p>
            <a:r>
              <a:rPr lang="en-US" sz="2800" b="1" dirty="0" smtClean="0"/>
              <a:t>Need </a:t>
            </a:r>
            <a:r>
              <a:rPr lang="en-US" sz="2800" b="1" dirty="0"/>
              <a:t>to be scrupulous in how we use it!</a:t>
            </a:r>
          </a:p>
          <a:p>
            <a:endParaRPr lang="en-US" sz="2800" b="1" dirty="0"/>
          </a:p>
          <a:p>
            <a:r>
              <a:rPr lang="en-US" sz="2800" b="1" dirty="0" smtClean="0"/>
              <a:t>Need </a:t>
            </a:r>
            <a:r>
              <a:rPr lang="en-US" sz="2800" b="1" dirty="0"/>
              <a:t>to be smart in the use of our </a:t>
            </a:r>
            <a:r>
              <a:rPr lang="en-US" sz="2800" b="1" dirty="0" smtClean="0"/>
              <a:t>time</a:t>
            </a:r>
          </a:p>
          <a:p>
            <a:endParaRPr lang="en-US" sz="2800" b="1" dirty="0" smtClean="0"/>
          </a:p>
          <a:p>
            <a:r>
              <a:rPr lang="en-US" sz="2800" b="1" dirty="0" smtClean="0"/>
              <a:t>Do we ever ask what should be stop doing?</a:t>
            </a:r>
            <a:endParaRPr lang="en-US" sz="2800" b="1" dirty="0"/>
          </a:p>
        </p:txBody>
      </p:sp>
      <p:sp>
        <p:nvSpPr>
          <p:cNvPr id="3" name="Title 2"/>
          <p:cNvSpPr>
            <a:spLocks noGrp="1"/>
          </p:cNvSpPr>
          <p:nvPr>
            <p:ph type="title"/>
          </p:nvPr>
        </p:nvSpPr>
        <p:spPr/>
        <p:txBody>
          <a:bodyPr/>
          <a:lstStyle/>
          <a:p>
            <a:r>
              <a:rPr lang="en-US" b="1" dirty="0" smtClean="0"/>
              <a:t>Time!</a:t>
            </a:r>
            <a:endParaRPr lang="en-US" b="1" dirty="0"/>
          </a:p>
        </p:txBody>
      </p:sp>
      <p:pic>
        <p:nvPicPr>
          <p:cNvPr id="4098" name="Picture 2" descr="C:\Users\enda.mcgorman\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509968"/>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b="1" dirty="0"/>
              <a:t>GUILT!!!!</a:t>
            </a:r>
          </a:p>
        </p:txBody>
      </p:sp>
      <p:pic>
        <p:nvPicPr>
          <p:cNvPr id="4" name="Picture 3"/>
          <p:cNvPicPr>
            <a:picLocks noChangeAspect="1"/>
          </p:cNvPicPr>
          <p:nvPr/>
        </p:nvPicPr>
        <p:blipFill>
          <a:blip r:embed="rId3"/>
          <a:stretch>
            <a:fillRect/>
          </a:stretch>
        </p:blipFill>
        <p:spPr>
          <a:xfrm>
            <a:off x="1155700" y="3073400"/>
            <a:ext cx="2806700" cy="2806700"/>
          </a:xfrm>
          <a:prstGeom prst="rect">
            <a:avLst/>
          </a:prstGeom>
        </p:spPr>
      </p:pic>
      <p:pic>
        <p:nvPicPr>
          <p:cNvPr id="5" name="Picture 4"/>
          <p:cNvPicPr>
            <a:picLocks noChangeAspect="1"/>
          </p:cNvPicPr>
          <p:nvPr/>
        </p:nvPicPr>
        <p:blipFill>
          <a:blip r:embed="rId4"/>
          <a:stretch>
            <a:fillRect/>
          </a:stretch>
        </p:blipFill>
        <p:spPr>
          <a:xfrm>
            <a:off x="5689600" y="2946400"/>
            <a:ext cx="2997200" cy="2844800"/>
          </a:xfrm>
          <a:prstGeom prst="rect">
            <a:avLst/>
          </a:prstGeom>
        </p:spPr>
      </p:pic>
    </p:spTree>
    <p:extLst>
      <p:ext uri="{BB962C8B-B14F-4D97-AF65-F5344CB8AC3E}">
        <p14:creationId xmlns:p14="http://schemas.microsoft.com/office/powerpoint/2010/main" val="191284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Proclamation day – Wrestle for 1916 </a:t>
            </a:r>
          </a:p>
          <a:p>
            <a:endParaRPr lang="en-US" sz="2800" b="1" dirty="0" smtClean="0"/>
          </a:p>
          <a:p>
            <a:r>
              <a:rPr lang="en-US" sz="2800" b="1" dirty="0" smtClean="0"/>
              <a:t>Snake in the yard </a:t>
            </a:r>
          </a:p>
          <a:p>
            <a:endParaRPr lang="en-US" sz="2800" b="1" dirty="0" smtClean="0"/>
          </a:p>
          <a:p>
            <a:r>
              <a:rPr lang="en-US" sz="2800" b="1" dirty="0" smtClean="0"/>
              <a:t>Cat living in Computer room</a:t>
            </a:r>
          </a:p>
          <a:p>
            <a:endParaRPr lang="en-US" sz="2800" b="1" dirty="0" smtClean="0"/>
          </a:p>
          <a:p>
            <a:r>
              <a:rPr lang="en-US" sz="2800" b="1" dirty="0" smtClean="0"/>
              <a:t>Korean Principals visit </a:t>
            </a:r>
          </a:p>
          <a:p>
            <a:endParaRPr lang="en-US" dirty="0" smtClean="0"/>
          </a:p>
          <a:p>
            <a:endParaRPr lang="en-US" dirty="0"/>
          </a:p>
        </p:txBody>
      </p:sp>
      <p:sp>
        <p:nvSpPr>
          <p:cNvPr id="3" name="Title 2"/>
          <p:cNvSpPr>
            <a:spLocks noGrp="1"/>
          </p:cNvSpPr>
          <p:nvPr>
            <p:ph type="title"/>
          </p:nvPr>
        </p:nvSpPr>
        <p:spPr/>
        <p:txBody>
          <a:bodyPr/>
          <a:lstStyle/>
          <a:p>
            <a:r>
              <a:rPr lang="en-US" b="1" dirty="0" smtClean="0"/>
              <a:t>A few anecdotes </a:t>
            </a:r>
            <a:endParaRPr lang="en-US" b="1" dirty="0"/>
          </a:p>
        </p:txBody>
      </p:sp>
    </p:spTree>
    <p:extLst>
      <p:ext uri="{BB962C8B-B14F-4D97-AF65-F5344CB8AC3E}">
        <p14:creationId xmlns:p14="http://schemas.microsoft.com/office/powerpoint/2010/main" val="13651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1" y="2011680"/>
            <a:ext cx="7940040" cy="4297363"/>
          </a:xfrm>
        </p:spPr>
        <p:txBody>
          <a:bodyPr>
            <a:normAutofit fontScale="77500" lnSpcReduction="20000"/>
          </a:bodyPr>
          <a:lstStyle/>
          <a:p>
            <a:pPr marL="0" indent="0" algn="ctr">
              <a:buNone/>
            </a:pPr>
            <a:r>
              <a:rPr lang="en-IE" sz="3100" b="1" dirty="0" smtClean="0"/>
              <a:t>“To lead school communities, we need . . . . </a:t>
            </a:r>
          </a:p>
          <a:p>
            <a:pPr marL="0" indent="0" algn="ctr">
              <a:buNone/>
            </a:pPr>
            <a:r>
              <a:rPr lang="en-IE" sz="3100" b="1" dirty="0" smtClean="0"/>
              <a:t>. . . leadership </a:t>
            </a:r>
            <a:r>
              <a:rPr lang="en-IE" sz="3100" b="1" dirty="0"/>
              <a:t>for meaning, </a:t>
            </a:r>
            <a:endParaRPr lang="en-IE" sz="3100" b="1" dirty="0" smtClean="0"/>
          </a:p>
          <a:p>
            <a:pPr marL="0" indent="0" algn="ctr">
              <a:buNone/>
            </a:pPr>
            <a:r>
              <a:rPr lang="en-IE" sz="3100" b="1" dirty="0" smtClean="0"/>
              <a:t>. . . leadership </a:t>
            </a:r>
            <a:r>
              <a:rPr lang="en-IE" sz="3100" b="1" dirty="0"/>
              <a:t>for problem solving, </a:t>
            </a:r>
            <a:endParaRPr lang="en-IE" sz="3100" b="1" dirty="0" smtClean="0"/>
          </a:p>
          <a:p>
            <a:pPr marL="0" indent="0" algn="ctr">
              <a:buNone/>
            </a:pPr>
            <a:r>
              <a:rPr lang="en-IE" sz="3100" b="1" dirty="0" smtClean="0"/>
              <a:t>. . . collegial </a:t>
            </a:r>
            <a:r>
              <a:rPr lang="en-IE" sz="3100" b="1" dirty="0"/>
              <a:t>leadership, </a:t>
            </a:r>
            <a:endParaRPr lang="en-IE" sz="3100" b="1" dirty="0" smtClean="0"/>
          </a:p>
          <a:p>
            <a:pPr marL="0" indent="0" algn="ctr">
              <a:buNone/>
            </a:pPr>
            <a:r>
              <a:rPr lang="en-IE" sz="3100" b="1" dirty="0" smtClean="0"/>
              <a:t>. . . leadership </a:t>
            </a:r>
            <a:r>
              <a:rPr lang="en-IE" sz="3100" b="1" dirty="0"/>
              <a:t>as shared responsibility, </a:t>
            </a:r>
            <a:endParaRPr lang="en-IE" sz="3100" b="1" dirty="0" smtClean="0"/>
          </a:p>
          <a:p>
            <a:pPr marL="0" indent="0" algn="ctr">
              <a:buNone/>
            </a:pPr>
            <a:r>
              <a:rPr lang="en-IE" sz="3100" b="1" dirty="0" smtClean="0"/>
              <a:t>. . . leadership </a:t>
            </a:r>
            <a:r>
              <a:rPr lang="en-IE" sz="3100" b="1" dirty="0"/>
              <a:t>that serves </a:t>
            </a:r>
            <a:r>
              <a:rPr lang="en-IE" sz="3100" b="1" dirty="0" smtClean="0"/>
              <a:t>school </a:t>
            </a:r>
            <a:r>
              <a:rPr lang="en-IE" sz="3100" b="1" dirty="0"/>
              <a:t>purposes</a:t>
            </a:r>
            <a:r>
              <a:rPr lang="en-IE" sz="3100" b="1" dirty="0" smtClean="0"/>
              <a:t>,</a:t>
            </a:r>
          </a:p>
          <a:p>
            <a:pPr marL="0" indent="0" algn="ctr">
              <a:buNone/>
            </a:pPr>
            <a:r>
              <a:rPr lang="en-IE" sz="3100" b="1" dirty="0" smtClean="0"/>
              <a:t>. . . leadership </a:t>
            </a:r>
            <a:r>
              <a:rPr lang="en-IE" sz="3100" b="1" dirty="0"/>
              <a:t>that is tough </a:t>
            </a:r>
            <a:r>
              <a:rPr lang="en-IE" sz="3100" b="1" dirty="0" smtClean="0"/>
              <a:t>enough to</a:t>
            </a:r>
          </a:p>
          <a:p>
            <a:pPr marL="0" indent="0" algn="ctr">
              <a:buNone/>
            </a:pPr>
            <a:r>
              <a:rPr lang="en-IE" sz="3100" b="1" dirty="0" smtClean="0"/>
              <a:t> </a:t>
            </a:r>
            <a:r>
              <a:rPr lang="en-IE" sz="3100" b="1" dirty="0"/>
              <a:t>demand a great deal from everyone, </a:t>
            </a:r>
            <a:endParaRPr lang="en-IE" sz="3100" b="1" dirty="0" smtClean="0"/>
          </a:p>
          <a:p>
            <a:pPr marL="0" indent="0" algn="ctr">
              <a:buNone/>
            </a:pPr>
            <a:r>
              <a:rPr lang="en-IE" sz="3100" b="1" dirty="0" smtClean="0"/>
              <a:t>. . . and </a:t>
            </a:r>
            <a:r>
              <a:rPr lang="en-IE" sz="3100" b="1" dirty="0"/>
              <a:t>leadership that is tender enough </a:t>
            </a:r>
            <a:endParaRPr lang="en-IE" sz="3100" b="1" dirty="0" smtClean="0"/>
          </a:p>
          <a:p>
            <a:pPr marL="0" indent="0" algn="ctr">
              <a:buNone/>
            </a:pPr>
            <a:r>
              <a:rPr lang="en-IE" sz="3100" b="1" dirty="0" smtClean="0"/>
              <a:t>to </a:t>
            </a:r>
            <a:r>
              <a:rPr lang="en-IE" sz="3100" b="1" dirty="0"/>
              <a:t>encourage the heart" </a:t>
            </a:r>
            <a:endParaRPr lang="en-IE" sz="3100" b="1" dirty="0" smtClean="0"/>
          </a:p>
          <a:p>
            <a:pPr marL="0" indent="0" algn="r">
              <a:buNone/>
            </a:pPr>
            <a:r>
              <a:rPr lang="en-IE" sz="3100" b="1" dirty="0" smtClean="0"/>
              <a:t>(</a:t>
            </a:r>
            <a:r>
              <a:rPr lang="en-IE" sz="3100" b="1" dirty="0"/>
              <a:t>Sergiovanni,1996</a:t>
            </a:r>
            <a:r>
              <a:rPr lang="en-IE" sz="3100" b="1" dirty="0" smtClean="0"/>
              <a:t>)</a:t>
            </a:r>
            <a:endParaRPr lang="en-US" dirty="0"/>
          </a:p>
        </p:txBody>
      </p:sp>
      <p:sp>
        <p:nvSpPr>
          <p:cNvPr id="3" name="Title 2"/>
          <p:cNvSpPr>
            <a:spLocks noGrp="1"/>
          </p:cNvSpPr>
          <p:nvPr>
            <p:ph type="title"/>
          </p:nvPr>
        </p:nvSpPr>
        <p:spPr/>
        <p:txBody>
          <a:bodyPr/>
          <a:lstStyle/>
          <a:p>
            <a:r>
              <a:rPr lang="en-US" b="1" dirty="0" smtClean="0"/>
              <a:t>Just a thought!</a:t>
            </a:r>
            <a:endParaRPr lang="en-US"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2903838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48114"/>
            <a:ext cx="7408333" cy="3814535"/>
          </a:xfrm>
        </p:spPr>
        <p:txBody>
          <a:bodyPr>
            <a:noAutofit/>
          </a:bodyPr>
          <a:lstStyle/>
          <a:p>
            <a:r>
              <a:rPr lang="en-US" sz="2800" b="1" dirty="0" smtClean="0"/>
              <a:t>Deputy Principal as a leader </a:t>
            </a:r>
          </a:p>
          <a:p>
            <a:r>
              <a:rPr lang="en-US" sz="2800" b="1" dirty="0" smtClean="0"/>
              <a:t>An evolving role</a:t>
            </a:r>
          </a:p>
          <a:p>
            <a:r>
              <a:rPr lang="en-US" sz="2800" b="1" dirty="0" smtClean="0"/>
              <a:t>A role to be defined by you in your school context </a:t>
            </a:r>
          </a:p>
          <a:p>
            <a:r>
              <a:rPr lang="en-US" sz="2800" b="1" dirty="0" smtClean="0"/>
              <a:t>No ‘right” way to proclaiming Leadership</a:t>
            </a:r>
          </a:p>
          <a:p>
            <a:r>
              <a:rPr lang="en-US" sz="2800" b="1" dirty="0" smtClean="0"/>
              <a:t>Children are at the center of why we do what we do </a:t>
            </a:r>
          </a:p>
        </p:txBody>
      </p:sp>
      <p:sp>
        <p:nvSpPr>
          <p:cNvPr id="3" name="Title 2"/>
          <p:cNvSpPr>
            <a:spLocks noGrp="1"/>
          </p:cNvSpPr>
          <p:nvPr>
            <p:ph type="title"/>
          </p:nvPr>
        </p:nvSpPr>
        <p:spPr/>
        <p:txBody>
          <a:bodyPr/>
          <a:lstStyle/>
          <a:p>
            <a:r>
              <a:rPr lang="en-US" b="1" dirty="0" smtClean="0"/>
              <a:t>Proclaiming Leadership </a:t>
            </a:r>
            <a:endParaRPr lang="en-US" b="1" dirty="0"/>
          </a:p>
        </p:txBody>
      </p:sp>
    </p:spTree>
    <p:extLst>
      <p:ext uri="{BB962C8B-B14F-4D97-AF65-F5344CB8AC3E}">
        <p14:creationId xmlns:p14="http://schemas.microsoft.com/office/powerpoint/2010/main" val="5448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1056"/>
            <a:ext cx="4054775" cy="4482198"/>
          </a:xfrm>
        </p:spPr>
        <p:txBody>
          <a:bodyPr>
            <a:normAutofit fontScale="92500" lnSpcReduction="20000"/>
          </a:bodyPr>
          <a:lstStyle/>
          <a:p>
            <a:endParaRPr lang="en-US" dirty="0"/>
          </a:p>
          <a:p>
            <a:pPr marL="0" indent="0" algn="ctr">
              <a:buNone/>
            </a:pPr>
            <a:r>
              <a:rPr lang="en-US" i="1" dirty="0" smtClean="0"/>
              <a:t> </a:t>
            </a:r>
            <a:r>
              <a:rPr lang="en-US" sz="2800" i="1" dirty="0" smtClean="0"/>
              <a:t>‘</a:t>
            </a:r>
            <a:r>
              <a:rPr lang="en-US" sz="3200" b="1" i="1" dirty="0" smtClean="0"/>
              <a:t>We have talked, debated, argued, worried, cried and laughed through many school days but are always thankful for the privilege of being part of a wonderful community of children, staff, and parents’ </a:t>
            </a:r>
          </a:p>
        </p:txBody>
      </p:sp>
      <p:sp>
        <p:nvSpPr>
          <p:cNvPr id="3" name="Title 2"/>
          <p:cNvSpPr>
            <a:spLocks noGrp="1"/>
          </p:cNvSpPr>
          <p:nvPr>
            <p:ph type="title"/>
          </p:nvPr>
        </p:nvSpPr>
        <p:spPr/>
        <p:txBody>
          <a:bodyPr/>
          <a:lstStyle/>
          <a:p>
            <a:r>
              <a:rPr lang="en-US" b="1" dirty="0" smtClean="0"/>
              <a:t>Life!</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1975" y="2538483"/>
            <a:ext cx="4391545" cy="247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17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2800" b="1" i="1" dirty="0" smtClean="0"/>
              <a:t>Activity:</a:t>
            </a:r>
          </a:p>
          <a:p>
            <a:pPr marL="0" indent="0" algn="ctr">
              <a:buNone/>
            </a:pPr>
            <a:r>
              <a:rPr lang="en-US" sz="3200" b="1" dirty="0" smtClean="0"/>
              <a:t>What would I  like to learn from today’s seminar?</a:t>
            </a:r>
          </a:p>
          <a:p>
            <a:pPr marL="0" indent="0" algn="ctr">
              <a:buNone/>
            </a:pPr>
            <a:r>
              <a:rPr lang="en-US" sz="3200" i="1" dirty="0" smtClean="0"/>
              <a:t> </a:t>
            </a:r>
            <a:endParaRPr lang="en-US" i="1" dirty="0"/>
          </a:p>
        </p:txBody>
      </p:sp>
      <p:sp>
        <p:nvSpPr>
          <p:cNvPr id="3" name="Title 2"/>
          <p:cNvSpPr>
            <a:spLocks noGrp="1"/>
          </p:cNvSpPr>
          <p:nvPr>
            <p:ph type="title"/>
          </p:nvPr>
        </p:nvSpPr>
        <p:spPr/>
        <p:txBody>
          <a:bodyPr>
            <a:normAutofit fontScale="90000"/>
          </a:bodyPr>
          <a:lstStyle/>
          <a:p>
            <a:r>
              <a:rPr lang="en-US" b="1" dirty="0" smtClean="0"/>
              <a:t>The Principal and Deputy Principal:</a:t>
            </a:r>
            <a:br>
              <a:rPr lang="en-US" b="1" dirty="0" smtClean="0"/>
            </a:br>
            <a:r>
              <a:rPr lang="en-US" b="1" dirty="0" smtClean="0"/>
              <a:t> A partnership in trust </a:t>
            </a:r>
            <a:endParaRPr lang="en-US" b="1" dirty="0"/>
          </a:p>
        </p:txBody>
      </p:sp>
      <p:pic>
        <p:nvPicPr>
          <p:cNvPr id="2050" name="Picture 2" descr="C:\Users\enda.mcgorman\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159105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So where from here?</a:t>
            </a:r>
            <a:endParaRPr lang="en-US" b="1" dirty="0"/>
          </a:p>
        </p:txBody>
      </p:sp>
      <p:sp>
        <p:nvSpPr>
          <p:cNvPr id="2" name="Content Placeholder 1"/>
          <p:cNvSpPr>
            <a:spLocks noGrp="1"/>
          </p:cNvSpPr>
          <p:nvPr>
            <p:ph idx="1"/>
          </p:nvPr>
        </p:nvSpPr>
        <p:spPr>
          <a:xfrm>
            <a:off x="872067" y="2247900"/>
            <a:ext cx="7408333" cy="3878263"/>
          </a:xfrm>
        </p:spPr>
        <p:txBody>
          <a:bodyPr>
            <a:normAutofit/>
          </a:bodyPr>
          <a:lstStyle/>
          <a:p>
            <a:pPr marL="0" indent="0" algn="ctr">
              <a:buNone/>
            </a:pPr>
            <a:r>
              <a:rPr lang="en-IE" sz="2800" b="1" dirty="0" smtClean="0"/>
              <a:t>Breath!</a:t>
            </a:r>
          </a:p>
          <a:p>
            <a:pPr marL="0" indent="0" algn="ctr">
              <a:buNone/>
            </a:pPr>
            <a:endParaRPr lang="en-IE" sz="2800" b="1" dirty="0" smtClean="0"/>
          </a:p>
          <a:p>
            <a:pPr marL="0" indent="0" algn="ctr">
              <a:buNone/>
            </a:pPr>
            <a:r>
              <a:rPr lang="en-IE" sz="2800" b="1" dirty="0" smtClean="0"/>
              <a:t>Start where you are!</a:t>
            </a:r>
          </a:p>
          <a:p>
            <a:pPr marL="0" indent="0" algn="ctr">
              <a:buNone/>
            </a:pPr>
            <a:endParaRPr lang="en-IE" sz="2800" b="1" dirty="0" smtClean="0"/>
          </a:p>
          <a:p>
            <a:pPr marL="0" indent="0" algn="ctr">
              <a:buNone/>
            </a:pPr>
            <a:r>
              <a:rPr lang="en-IE" sz="2800" b="1" dirty="0" smtClean="0"/>
              <a:t>Use what you have!</a:t>
            </a:r>
          </a:p>
          <a:p>
            <a:pPr marL="0" indent="0" algn="ctr">
              <a:buNone/>
            </a:pPr>
            <a:endParaRPr lang="en-IE" sz="2800" b="1" dirty="0" smtClean="0"/>
          </a:p>
          <a:p>
            <a:pPr marL="0" indent="0" algn="ctr">
              <a:buNone/>
            </a:pPr>
            <a:r>
              <a:rPr lang="en-IE" sz="2800" b="1" dirty="0" smtClean="0"/>
              <a:t>Do what you can!</a:t>
            </a:r>
            <a:endParaRPr lang="en-IE" sz="2800" b="1" dirty="0"/>
          </a:p>
        </p:txBody>
      </p:sp>
    </p:spTree>
    <p:extLst>
      <p:ext uri="{BB962C8B-B14F-4D97-AF65-F5344CB8AC3E}">
        <p14:creationId xmlns:p14="http://schemas.microsoft.com/office/powerpoint/2010/main" val="3139397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899" b="13899"/>
          <a:stretch>
            <a:fillRect/>
          </a:stretch>
        </p:blipFill>
        <p:spPr/>
      </p:pic>
      <p:sp>
        <p:nvSpPr>
          <p:cNvPr id="3" name="Title 2"/>
          <p:cNvSpPr>
            <a:spLocks noGrp="1"/>
          </p:cNvSpPr>
          <p:nvPr>
            <p:ph type="title"/>
          </p:nvPr>
        </p:nvSpPr>
        <p:spPr/>
        <p:txBody>
          <a:bodyPr/>
          <a:lstStyle/>
          <a:p>
            <a:r>
              <a:rPr lang="en-US" b="1" dirty="0" smtClean="0"/>
              <a:t>Proclaiming Leadership </a:t>
            </a:r>
            <a:endParaRPr lang="en-US" b="1" dirty="0"/>
          </a:p>
        </p:txBody>
      </p:sp>
    </p:spTree>
    <p:extLst>
      <p:ext uri="{BB962C8B-B14F-4D97-AF65-F5344CB8AC3E}">
        <p14:creationId xmlns:p14="http://schemas.microsoft.com/office/powerpoint/2010/main" val="2988439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t>
            </a:r>
            <a:endParaRPr lang="en-US" dirty="0"/>
          </a:p>
        </p:txBody>
      </p:sp>
      <p:pic>
        <p:nvPicPr>
          <p:cNvPr id="6" name="Content Placeholder 5"/>
          <p:cNvPicPr>
            <a:picLocks noGrp="1" noChangeAspect="1"/>
          </p:cNvPicPr>
          <p:nvPr>
            <p:ph idx="1"/>
          </p:nvPr>
        </p:nvPicPr>
        <p:blipFill>
          <a:blip r:embed="rId3"/>
          <a:srcRect l="-31596" r="-31596"/>
          <a:stretch>
            <a:fillRect/>
          </a:stretch>
        </p:blipFill>
        <p:spPr>
          <a:xfrm>
            <a:off x="817563" y="2608263"/>
            <a:ext cx="7407275" cy="3449637"/>
          </a:xfrm>
        </p:spPr>
      </p:pic>
    </p:spTree>
    <p:extLst>
      <p:ext uri="{BB962C8B-B14F-4D97-AF65-F5344CB8AC3E}">
        <p14:creationId xmlns:p14="http://schemas.microsoft.com/office/powerpoint/2010/main" val="411902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05891"/>
            <a:ext cx="7408333" cy="4020272"/>
          </a:xfrm>
        </p:spPr>
        <p:txBody>
          <a:bodyPr>
            <a:normAutofit fontScale="77500" lnSpcReduction="20000"/>
          </a:bodyPr>
          <a:lstStyle/>
          <a:p>
            <a:pPr marL="0" indent="0">
              <a:buNone/>
            </a:pPr>
            <a:r>
              <a:rPr lang="en-US" sz="3800" b="1" dirty="0" smtClean="0"/>
              <a:t>Mary </a:t>
            </a:r>
            <a:r>
              <a:rPr lang="en-US" sz="3800" b="1" dirty="0"/>
              <a:t>Mother of </a:t>
            </a:r>
            <a:r>
              <a:rPr lang="en-US" sz="3800" b="1" dirty="0" smtClean="0"/>
              <a:t>Hope  </a:t>
            </a:r>
            <a:r>
              <a:rPr lang="en-US" sz="3800" b="1" dirty="0"/>
              <a:t>Senior National </a:t>
            </a:r>
            <a:r>
              <a:rPr lang="en-US" sz="3800" b="1" dirty="0" smtClean="0"/>
              <a:t>School:</a:t>
            </a:r>
          </a:p>
          <a:p>
            <a:pPr marL="0" indent="0">
              <a:buNone/>
            </a:pPr>
            <a:r>
              <a:rPr lang="en-US" b="1" dirty="0" smtClean="0"/>
              <a:t> </a:t>
            </a:r>
          </a:p>
          <a:p>
            <a:r>
              <a:rPr lang="en-US" sz="3900" b="1" dirty="0" smtClean="0"/>
              <a:t>Enda McGorman Principal</a:t>
            </a:r>
          </a:p>
          <a:p>
            <a:r>
              <a:rPr lang="en-US" sz="3900" b="1" dirty="0" err="1"/>
              <a:t>Áine</a:t>
            </a:r>
            <a:r>
              <a:rPr lang="en-US" sz="3900" b="1" dirty="0"/>
              <a:t> Fitzpatrick Deputy Principal </a:t>
            </a:r>
            <a:endParaRPr lang="en-US" sz="3900" b="1" dirty="0" smtClean="0"/>
          </a:p>
          <a:p>
            <a:endParaRPr lang="en-US" sz="3900" b="1" dirty="0" smtClean="0"/>
          </a:p>
          <a:p>
            <a:r>
              <a:rPr lang="en-US" sz="3000" b="1" dirty="0" smtClean="0"/>
              <a:t>16 classes</a:t>
            </a:r>
          </a:p>
          <a:p>
            <a:r>
              <a:rPr lang="en-US" sz="3000" b="1" dirty="0" smtClean="0"/>
              <a:t>461 pupils </a:t>
            </a:r>
          </a:p>
          <a:p>
            <a:r>
              <a:rPr lang="en-US" sz="3000" b="1" dirty="0" smtClean="0"/>
              <a:t>24 teaching staff</a:t>
            </a:r>
          </a:p>
          <a:p>
            <a:r>
              <a:rPr lang="en-US" sz="3000" b="1" dirty="0" smtClean="0"/>
              <a:t>4 SNAs </a:t>
            </a:r>
          </a:p>
          <a:p>
            <a:endParaRPr lang="en-US" dirty="0"/>
          </a:p>
        </p:txBody>
      </p:sp>
      <p:sp>
        <p:nvSpPr>
          <p:cNvPr id="3" name="Title 2"/>
          <p:cNvSpPr>
            <a:spLocks noGrp="1"/>
          </p:cNvSpPr>
          <p:nvPr>
            <p:ph type="title"/>
          </p:nvPr>
        </p:nvSpPr>
        <p:spPr/>
        <p:txBody>
          <a:bodyPr>
            <a:normAutofit/>
          </a:bodyPr>
          <a:lstStyle/>
          <a:p>
            <a:r>
              <a:rPr lang="en-US" b="1" dirty="0" smtClean="0"/>
              <a:t>Our School Context</a:t>
            </a:r>
            <a:endParaRPr lang="en-US"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105199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05891"/>
            <a:ext cx="7408333" cy="4020272"/>
          </a:xfrm>
        </p:spPr>
        <p:txBody>
          <a:bodyPr>
            <a:normAutofit/>
          </a:bodyPr>
          <a:lstStyle/>
          <a:p>
            <a:pPr marL="0" indent="0">
              <a:buNone/>
            </a:pPr>
            <a:r>
              <a:rPr lang="en-US" sz="2800" b="1" dirty="0" smtClean="0"/>
              <a:t>Mary </a:t>
            </a:r>
            <a:r>
              <a:rPr lang="en-US" sz="2800" b="1" dirty="0"/>
              <a:t>Mother of </a:t>
            </a:r>
            <a:r>
              <a:rPr lang="en-US" sz="2800" b="1" dirty="0" smtClean="0"/>
              <a:t>Hope  </a:t>
            </a:r>
            <a:r>
              <a:rPr lang="en-US" sz="2800" b="1" dirty="0"/>
              <a:t>Senior National </a:t>
            </a:r>
            <a:r>
              <a:rPr lang="en-US" sz="2800" b="1" dirty="0" smtClean="0"/>
              <a:t>School: the early days.</a:t>
            </a:r>
          </a:p>
          <a:p>
            <a:pPr>
              <a:buFontTx/>
              <a:buChar char="-"/>
            </a:pPr>
            <a:r>
              <a:rPr lang="en-US" sz="2800" b="1" dirty="0" smtClean="0"/>
              <a:t>Start up School</a:t>
            </a:r>
          </a:p>
          <a:p>
            <a:pPr>
              <a:buFontTx/>
              <a:buChar char="-"/>
            </a:pPr>
            <a:r>
              <a:rPr lang="en-US" sz="2800" b="1" dirty="0" smtClean="0"/>
              <a:t>Started with precious little!</a:t>
            </a:r>
          </a:p>
          <a:p>
            <a:pPr>
              <a:buFontTx/>
              <a:buChar char="-"/>
            </a:pPr>
            <a:r>
              <a:rPr lang="en-US" sz="2800" b="1" dirty="0" smtClean="0"/>
              <a:t>Importance of developing good relationships</a:t>
            </a:r>
          </a:p>
          <a:p>
            <a:pPr>
              <a:buFontTx/>
              <a:buChar char="-"/>
            </a:pPr>
            <a:r>
              <a:rPr lang="en-US" sz="2800" b="1" dirty="0" smtClean="0"/>
              <a:t>The critical relationship is the Principal / Deputy Principal</a:t>
            </a:r>
          </a:p>
          <a:p>
            <a:pPr marL="0" indent="0">
              <a:buNone/>
            </a:pPr>
            <a:r>
              <a:rPr lang="en-US" b="1" dirty="0" smtClean="0"/>
              <a:t> </a:t>
            </a:r>
          </a:p>
          <a:p>
            <a:endParaRPr lang="en-US" dirty="0"/>
          </a:p>
        </p:txBody>
      </p:sp>
      <p:sp>
        <p:nvSpPr>
          <p:cNvPr id="3" name="Title 2"/>
          <p:cNvSpPr>
            <a:spLocks noGrp="1"/>
          </p:cNvSpPr>
          <p:nvPr>
            <p:ph type="title"/>
          </p:nvPr>
        </p:nvSpPr>
        <p:spPr/>
        <p:txBody>
          <a:bodyPr>
            <a:normAutofit/>
          </a:bodyPr>
          <a:lstStyle/>
          <a:p>
            <a:r>
              <a:rPr lang="en-US" b="1" dirty="0" smtClean="0"/>
              <a:t>But it wasn’t always like this!</a:t>
            </a:r>
            <a:endParaRPr lang="en-US" b="1" dirty="0"/>
          </a:p>
        </p:txBody>
      </p:sp>
      <p:sp>
        <p:nvSpPr>
          <p:cNvPr id="4" name="TextBox 3"/>
          <p:cNvSpPr txBox="1"/>
          <p:nvPr/>
        </p:nvSpPr>
        <p:spPr>
          <a:xfrm>
            <a:off x="8446654" y="359809"/>
            <a:ext cx="240146" cy="215444"/>
          </a:xfrm>
          <a:prstGeom prst="rect">
            <a:avLst/>
          </a:prstGeom>
          <a:noFill/>
        </p:spPr>
        <p:txBody>
          <a:bodyPr wrap="square" rtlCol="0">
            <a:spAutoFit/>
          </a:bodyPr>
          <a:lstStyle/>
          <a:p>
            <a:r>
              <a:rPr lang="en-IE" sz="800" dirty="0" smtClean="0"/>
              <a:t>E</a:t>
            </a:r>
            <a:endParaRPr lang="en-IE" dirty="0"/>
          </a:p>
        </p:txBody>
      </p:sp>
    </p:spTree>
    <p:extLst>
      <p:ext uri="{BB962C8B-B14F-4D97-AF65-F5344CB8AC3E}">
        <p14:creationId xmlns:p14="http://schemas.microsoft.com/office/powerpoint/2010/main" val="361357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Deputy Principal: </a:t>
            </a:r>
            <a:r>
              <a:rPr lang="en-US" dirty="0" smtClean="0"/>
              <a:t>An  Evolving Role </a:t>
            </a:r>
            <a:endParaRPr lang="en-US" dirty="0"/>
          </a:p>
        </p:txBody>
      </p:sp>
      <p:pic>
        <p:nvPicPr>
          <p:cNvPr id="3074" name="Picture 2" descr="C:\Users\enda.mcgorman\Desktop\IMG_267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980" y="190547"/>
            <a:ext cx="8583016" cy="6437262"/>
          </a:xfrm>
          <a:prstGeom prst="rect">
            <a:avLst/>
          </a:prstGeom>
          <a:ln w="5715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7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466" y="1920240"/>
            <a:ext cx="7791334" cy="4036775"/>
          </a:xfrm>
        </p:spPr>
        <p:txBody>
          <a:bodyPr>
            <a:normAutofit lnSpcReduction="10000"/>
          </a:bodyPr>
          <a:lstStyle/>
          <a:p>
            <a:r>
              <a:rPr lang="en-US" sz="3200" b="1" dirty="0" smtClean="0"/>
              <a:t>Beginnings</a:t>
            </a:r>
          </a:p>
          <a:p>
            <a:pPr marL="0" indent="0">
              <a:buNone/>
            </a:pPr>
            <a:r>
              <a:rPr lang="en-US" sz="3200" b="1" dirty="0" smtClean="0"/>
              <a:t>     - Staff Member to Deputy Principal </a:t>
            </a:r>
          </a:p>
          <a:p>
            <a:pPr marL="0" indent="0">
              <a:buNone/>
            </a:pPr>
            <a:r>
              <a:rPr lang="en-US" sz="3200" b="1" dirty="0"/>
              <a:t> </a:t>
            </a:r>
            <a:r>
              <a:rPr lang="en-US" sz="3200" b="1" dirty="0" smtClean="0"/>
              <a:t>    - Mixed Emotions  ‘</a:t>
            </a:r>
            <a:r>
              <a:rPr lang="en-US" b="1" dirty="0" smtClean="0"/>
              <a:t>Big shoes to fill</a:t>
            </a:r>
            <a:r>
              <a:rPr lang="en-US" sz="3200" b="1" dirty="0" smtClean="0"/>
              <a:t>’</a:t>
            </a:r>
          </a:p>
          <a:p>
            <a:pPr marL="0" indent="0">
              <a:buNone/>
            </a:pPr>
            <a:r>
              <a:rPr lang="en-US" sz="3200" b="1" dirty="0"/>
              <a:t> </a:t>
            </a:r>
            <a:r>
              <a:rPr lang="en-US" sz="3200" b="1" dirty="0" smtClean="0"/>
              <a:t>    -Collegial Support </a:t>
            </a:r>
          </a:p>
          <a:p>
            <a:r>
              <a:rPr lang="en-US" sz="3200" b="1" dirty="0" smtClean="0"/>
              <a:t>  An </a:t>
            </a:r>
            <a:r>
              <a:rPr lang="en-US" sz="3200" b="1" dirty="0"/>
              <a:t>aspiring </a:t>
            </a:r>
            <a:r>
              <a:rPr lang="en-US" sz="3200" b="1" dirty="0" smtClean="0"/>
              <a:t>leader </a:t>
            </a:r>
          </a:p>
          <a:p>
            <a:pPr marL="0" indent="0">
              <a:buNone/>
            </a:pPr>
            <a:r>
              <a:rPr lang="en-US" dirty="0"/>
              <a:t>     </a:t>
            </a:r>
            <a:r>
              <a:rPr lang="en-US" sz="2800" dirty="0" smtClean="0"/>
              <a:t>‘</a:t>
            </a:r>
            <a:r>
              <a:rPr lang="en-US" b="1" i="1" dirty="0" smtClean="0"/>
              <a:t>Deputy Principals </a:t>
            </a:r>
            <a:r>
              <a:rPr lang="en-US" b="1" i="1" dirty="0"/>
              <a:t>must </a:t>
            </a:r>
            <a:r>
              <a:rPr lang="en-US" b="1" i="1" dirty="0" smtClean="0"/>
              <a:t>be empowered </a:t>
            </a:r>
            <a:r>
              <a:rPr lang="en-US" b="1" i="1" dirty="0"/>
              <a:t>to lead but </a:t>
            </a:r>
            <a:r>
              <a:rPr lang="en-US" b="1" i="1" dirty="0" smtClean="0"/>
              <a:t>  	they </a:t>
            </a:r>
            <a:r>
              <a:rPr lang="en-US" b="1" i="1" dirty="0"/>
              <a:t>also </a:t>
            </a:r>
            <a:r>
              <a:rPr lang="en-US" b="1" i="1" dirty="0" smtClean="0"/>
              <a:t>in their </a:t>
            </a:r>
            <a:r>
              <a:rPr lang="en-US" b="1" i="1" dirty="0"/>
              <a:t>turn must want to </a:t>
            </a:r>
            <a:r>
              <a:rPr lang="en-US" b="1" i="1" dirty="0" smtClean="0"/>
              <a:t>lead.’ </a:t>
            </a:r>
            <a:r>
              <a:rPr lang="en-US" sz="2000" b="1" i="1" dirty="0" smtClean="0"/>
              <a:t> </a:t>
            </a:r>
          </a:p>
          <a:p>
            <a:pPr marL="0" indent="0">
              <a:buNone/>
            </a:pPr>
            <a:r>
              <a:rPr lang="en-US" sz="1800" b="1" i="1" dirty="0" smtClean="0"/>
              <a:t>Ciaran McMahon , Developing the role of Deputy Principal, Leadership Plus March 2016 </a:t>
            </a:r>
          </a:p>
          <a:p>
            <a:endParaRPr lang="en-US" dirty="0" smtClean="0"/>
          </a:p>
          <a:p>
            <a:pPr marL="0" indent="0">
              <a:buNone/>
            </a:pPr>
            <a:endParaRPr lang="en-US" i="1" dirty="0"/>
          </a:p>
          <a:p>
            <a:pPr marL="0" indent="0">
              <a:buNone/>
            </a:pPr>
            <a:endParaRPr lang="en-US" i="1" dirty="0" smtClean="0"/>
          </a:p>
          <a:p>
            <a:pPr marL="0" indent="0">
              <a:buNone/>
            </a:pPr>
            <a:endParaRPr lang="en-US" dirty="0"/>
          </a:p>
          <a:p>
            <a:endParaRPr lang="en-US" dirty="0" smtClean="0"/>
          </a:p>
          <a:p>
            <a:endParaRPr lang="en-US" dirty="0"/>
          </a:p>
        </p:txBody>
      </p:sp>
      <p:sp>
        <p:nvSpPr>
          <p:cNvPr id="3" name="Title 2"/>
          <p:cNvSpPr>
            <a:spLocks noGrp="1"/>
          </p:cNvSpPr>
          <p:nvPr>
            <p:ph type="title"/>
          </p:nvPr>
        </p:nvSpPr>
        <p:spPr/>
        <p:txBody>
          <a:bodyPr/>
          <a:lstStyle/>
          <a:p>
            <a:r>
              <a:rPr lang="en-US" b="1" dirty="0" smtClean="0"/>
              <a:t>The Early Days </a:t>
            </a:r>
            <a:endParaRPr lang="en-US" b="1" dirty="0"/>
          </a:p>
        </p:txBody>
      </p:sp>
    </p:spTree>
    <p:extLst>
      <p:ext uri="{BB962C8B-B14F-4D97-AF65-F5344CB8AC3E}">
        <p14:creationId xmlns:p14="http://schemas.microsoft.com/office/powerpoint/2010/main" val="1124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Deputy Principal: from the mouth of babes!</a:t>
            </a:r>
            <a:endParaRPr lang="en-US" b="1"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4777" y="1591056"/>
            <a:ext cx="6428096" cy="482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69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a:t>Deputy Principal: </a:t>
            </a:r>
            <a:r>
              <a:rPr lang="en-US" sz="4000" b="1" dirty="0" smtClean="0"/>
              <a:t>An  Evolving Role </a:t>
            </a:r>
            <a:endParaRPr lang="en-US" sz="4000" b="1" dirty="0"/>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037230" y="1386339"/>
            <a:ext cx="6905768" cy="517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6707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1179</TotalTime>
  <Words>2657</Words>
  <Application>Microsoft Office PowerPoint</Application>
  <PresentationFormat>On-screen Show (4:3)</PresentationFormat>
  <Paragraphs>381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Waveform</vt:lpstr>
      <vt:lpstr>The Principal and Deputy Principal</vt:lpstr>
      <vt:lpstr>Introductions</vt:lpstr>
      <vt:lpstr>The Principal and Deputy Principal:  A partnership in trust </vt:lpstr>
      <vt:lpstr>Our School Context</vt:lpstr>
      <vt:lpstr>But it wasn’t always like this!</vt:lpstr>
      <vt:lpstr>Deputy Principal: An  Evolving Role </vt:lpstr>
      <vt:lpstr>The Early Days </vt:lpstr>
      <vt:lpstr>Deputy Principal: from the mouth of babes!</vt:lpstr>
      <vt:lpstr>Deputy Principal: An  Evolving Role </vt:lpstr>
      <vt:lpstr>A Partnership In Trust:  what do we mean?</vt:lpstr>
      <vt:lpstr>Shared Understanding of the  Principal / Deputy Principal Relationship</vt:lpstr>
      <vt:lpstr>The how of leading:</vt:lpstr>
      <vt:lpstr>Important elements of leading:</vt:lpstr>
      <vt:lpstr> The how of leading  * As a co-leader </vt:lpstr>
      <vt:lpstr> The how of leading  * As a co-leader </vt:lpstr>
      <vt:lpstr>‘The how of leading’ *as a leader of  learning</vt:lpstr>
      <vt:lpstr>Ways in which I lead learning  in our school</vt:lpstr>
      <vt:lpstr>The Deputy Principal  leading learning</vt:lpstr>
      <vt:lpstr>The how of leading  * as a support to others</vt:lpstr>
      <vt:lpstr>The how of leading:  * Developing leadership in others </vt:lpstr>
      <vt:lpstr>Trust </vt:lpstr>
      <vt:lpstr>‘The how of leading’ - Developing the Management  role </vt:lpstr>
      <vt:lpstr>The Management Aspect  of My Role</vt:lpstr>
      <vt:lpstr>Time!</vt:lpstr>
      <vt:lpstr>GUILT!!!!</vt:lpstr>
      <vt:lpstr>A few anecdotes </vt:lpstr>
      <vt:lpstr>Just a thought!</vt:lpstr>
      <vt:lpstr>Proclaiming Leadership </vt:lpstr>
      <vt:lpstr>Life!</vt:lpstr>
      <vt:lpstr>So where from here?</vt:lpstr>
      <vt:lpstr>Proclaiming Leadership </vt:lpstr>
      <vt:lpstr>Questions </vt:lpstr>
    </vt:vector>
  </TitlesOfParts>
  <Company>St. Patrick's National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Principal and Deputy Principal</dc:title>
  <dc:creator>Pairic Clerkin</dc:creator>
  <cp:lastModifiedBy>Enda  McGorman</cp:lastModifiedBy>
  <cp:revision>85</cp:revision>
  <cp:lastPrinted>2016-05-19T10:11:57Z</cp:lastPrinted>
  <dcterms:created xsi:type="dcterms:W3CDTF">2016-05-12T21:09:14Z</dcterms:created>
  <dcterms:modified xsi:type="dcterms:W3CDTF">2016-05-19T10:12:05Z</dcterms:modified>
</cp:coreProperties>
</file>