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81" r:id="rId9"/>
    <p:sldId id="283" r:id="rId10"/>
    <p:sldId id="284" r:id="rId11"/>
    <p:sldId id="282" r:id="rId12"/>
    <p:sldId id="275" r:id="rId13"/>
    <p:sldId id="267" r:id="rId14"/>
    <p:sldId id="277" r:id="rId15"/>
    <p:sldId id="269" r:id="rId16"/>
    <p:sldId id="271" r:id="rId17"/>
    <p:sldId id="272" r:id="rId18"/>
    <p:sldId id="273" r:id="rId19"/>
    <p:sldId id="280" r:id="rId20"/>
    <p:sldId id="274" r:id="rId21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3474" autoAdjust="0"/>
  </p:normalViewPr>
  <p:slideViewPr>
    <p:cSldViewPr>
      <p:cViewPr varScale="1">
        <p:scale>
          <a:sx n="51" d="100"/>
          <a:sy n="51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54" y="-90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098" cy="464205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0"/>
            <a:ext cx="2972098" cy="464205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2972098" cy="464205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 smtClean="0"/>
              <a:t>IPPN ©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249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14" y="0"/>
            <a:ext cx="297209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098" y="4416099"/>
            <a:ext cx="5485805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9"/>
            <a:ext cx="297209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14" y="8830659"/>
            <a:ext cx="297209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E9D180-39EE-4B06-ACBC-46321415BB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0267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4867" indent="-224867" eaLnBrk="1" hangingPunct="1">
              <a:buFontTx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859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7544" y="2060848"/>
            <a:ext cx="8424936" cy="2133600"/>
          </a:xfrm>
        </p:spPr>
        <p:txBody>
          <a:bodyPr/>
          <a:lstStyle>
            <a:lvl1pPr algn="ctr">
              <a:defRPr sz="4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365104"/>
            <a:ext cx="8352928" cy="158417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en-US" dirty="0" smtClean="0"/>
              <a:t>Click to edit Master subtitle style</a:t>
            </a:r>
            <a:endParaRPr lang="en-GB" altLang="en-US" dirty="0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/>
              <a:t>IPPN (c) 2014 </a:t>
            </a:r>
            <a:endParaRPr lang="en-GB" altLang="en-US" dirty="0"/>
          </a:p>
        </p:txBody>
      </p:sp>
      <p:pic>
        <p:nvPicPr>
          <p:cNvPr id="10" name="Picture 9" descr="IPPN - HighRes trimme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56176" y="404664"/>
            <a:ext cx="2283914" cy="1008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D5F0C-5019-4EC3-A1EE-2AA9168B3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3E4B8-DD3E-492F-9DAF-9A22B3B16C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Calibri" pitchFamily="34" charset="0"/>
              </a:defRPr>
            </a:lvl1pPr>
            <a:lvl2pPr>
              <a:defRPr sz="3200">
                <a:latin typeface="Calibri" pitchFamily="34" charset="0"/>
              </a:defRPr>
            </a:lvl2pPr>
            <a:lvl3pPr>
              <a:defRPr sz="2800">
                <a:latin typeface="Calibri" pitchFamily="34" charset="0"/>
              </a:defRPr>
            </a:lvl3pPr>
            <a:lvl4pPr>
              <a:defRPr sz="2800">
                <a:latin typeface="Calibri" pitchFamily="34" charset="0"/>
              </a:defRPr>
            </a:lvl4pPr>
            <a:lvl5pPr>
              <a:defRPr sz="28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744E1-0352-484D-9331-84E8A32D2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2FF5C-3D28-4DCE-AFA2-3555E99B3C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10521-A394-45E3-9C27-9C9F8CEC27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B0990-82A1-4461-8DF1-7CEEAE21DD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BB3AD-AE2D-4EA7-B74E-4495E52005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54524-EC9B-4A5A-BE43-14FD1716B2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7F787-5F3E-4F3D-9A01-24AE39C744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47664" y="188640"/>
            <a:ext cx="63367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340768"/>
            <a:ext cx="8229600" cy="4374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GB" altLang="en-US" smtClean="0"/>
              <a:t>IPPN (c) 2014 </a:t>
            </a:r>
            <a:endParaRPr lang="en-GB" altLang="en-US" dirty="0"/>
          </a:p>
        </p:txBody>
      </p:sp>
      <p:pic>
        <p:nvPicPr>
          <p:cNvPr id="11" name="Picture 10" descr="IPPN - HighRes trimme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96336" y="332656"/>
            <a:ext cx="1305094" cy="576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>
              <a:lumMod val="75000"/>
            </a:schemeClr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 baseline="0">
          <a:solidFill>
            <a:schemeClr val="tx1"/>
          </a:solidFill>
          <a:latin typeface="Calibri" pitchFamily="34" charset="0"/>
          <a:cs typeface="+mn-cs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 baseline="0">
          <a:solidFill>
            <a:schemeClr val="tx1"/>
          </a:solidFill>
          <a:latin typeface="Calibri" pitchFamily="34" charset="0"/>
          <a:cs typeface="+mn-cs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 baseline="0">
          <a:solidFill>
            <a:schemeClr val="tx1"/>
          </a:solidFill>
          <a:latin typeface="Calibri" pitchFamily="34" charset="0"/>
          <a:cs typeface="+mn-cs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 baseline="0">
          <a:solidFill>
            <a:schemeClr val="tx1"/>
          </a:solidFill>
          <a:latin typeface="Calibri" pitchFamily="34" charset="0"/>
          <a:cs typeface="+mn-cs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348880"/>
            <a:ext cx="8640960" cy="3672408"/>
          </a:xfrm>
        </p:spPr>
        <p:txBody>
          <a:bodyPr/>
          <a:lstStyle/>
          <a:p>
            <a:r>
              <a:rPr lang="en-IE" sz="4400" dirty="0" smtClean="0"/>
              <a:t>Conflict</a:t>
            </a:r>
            <a:r>
              <a:rPr lang="en-IE" sz="4400" dirty="0"/>
              <a:t/>
            </a:r>
            <a:br>
              <a:rPr lang="en-IE" sz="4400" dirty="0"/>
            </a:br>
            <a:r>
              <a:rPr lang="en-IE" sz="4400" dirty="0"/>
              <a:t>Managing Adult Relationships</a:t>
            </a:r>
            <a:br>
              <a:rPr lang="en-IE" sz="4400" dirty="0"/>
            </a:br>
            <a:r>
              <a:rPr lang="en-IE" sz="4400" dirty="0" smtClean="0"/>
              <a:t/>
            </a:r>
            <a:br>
              <a:rPr lang="en-IE" sz="4400" dirty="0" smtClean="0"/>
            </a:br>
            <a:r>
              <a:rPr lang="en-IE" sz="4400" b="0" dirty="0" smtClean="0"/>
              <a:t>Angela Lynch</a:t>
            </a:r>
            <a:br>
              <a:rPr lang="en-IE" sz="4400" b="0" dirty="0" smtClean="0"/>
            </a:br>
            <a:r>
              <a:rPr lang="en-IE" sz="4400" b="0" dirty="0" smtClean="0"/>
              <a:t>Deputy Principals’ Conference 2016</a:t>
            </a:r>
            <a:r>
              <a:rPr lang="en-IE" sz="4400" dirty="0"/>
              <a:t/>
            </a:r>
            <a:br>
              <a:rPr lang="en-IE" sz="4400" dirty="0"/>
            </a:br>
            <a:endParaRPr lang="en-GB" b="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Self awareness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sz="4000" dirty="0" smtClean="0"/>
              <a:t>What are you feeling?</a:t>
            </a:r>
          </a:p>
          <a:p>
            <a:pPr algn="ctr">
              <a:buNone/>
            </a:pPr>
            <a:endParaRPr lang="en-IE" sz="4000" dirty="0" smtClean="0"/>
          </a:p>
          <a:p>
            <a:pPr algn="ctr">
              <a:buNone/>
            </a:pPr>
            <a:r>
              <a:rPr lang="en-IE" sz="4000" dirty="0" smtClean="0"/>
              <a:t>What are you thinking?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Considerations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Be calm</a:t>
            </a:r>
          </a:p>
          <a:p>
            <a:r>
              <a:rPr lang="en-IE" dirty="0" smtClean="0"/>
              <a:t>Listening intention</a:t>
            </a:r>
          </a:p>
          <a:p>
            <a:r>
              <a:rPr lang="en-IE" dirty="0" smtClean="0"/>
              <a:t>Safe atmosphere</a:t>
            </a:r>
          </a:p>
          <a:p>
            <a:r>
              <a:rPr lang="en-IE" dirty="0" smtClean="0"/>
              <a:t>Taking notes</a:t>
            </a:r>
          </a:p>
          <a:p>
            <a:r>
              <a:rPr lang="en-IE" dirty="0" smtClean="0"/>
              <a:t>Eye contact</a:t>
            </a:r>
          </a:p>
          <a:p>
            <a:r>
              <a:rPr lang="en-IE" dirty="0" smtClean="0"/>
              <a:t>Ask questions (not an inquisition!)</a:t>
            </a:r>
          </a:p>
          <a:p>
            <a:r>
              <a:rPr lang="en-IE" dirty="0" smtClean="0"/>
              <a:t>Sum up and reflect issue to person</a:t>
            </a:r>
          </a:p>
          <a:p>
            <a:r>
              <a:rPr lang="en-IE" dirty="0" smtClean="0"/>
              <a:t>Next step and timescale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Walking through the procedure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 Origin of complaint</a:t>
            </a:r>
          </a:p>
          <a:p>
            <a:r>
              <a:rPr lang="en-IE" dirty="0" smtClean="0"/>
              <a:t> Class teacher</a:t>
            </a:r>
          </a:p>
          <a:p>
            <a:r>
              <a:rPr lang="en-IE" dirty="0" smtClean="0"/>
              <a:t> Principal</a:t>
            </a:r>
          </a:p>
          <a:p>
            <a:r>
              <a:rPr lang="en-IE" dirty="0" smtClean="0"/>
              <a:t> Chairperson</a:t>
            </a:r>
          </a:p>
          <a:p>
            <a:r>
              <a:rPr lang="en-IE" dirty="0" smtClean="0"/>
              <a:t> Board of Management</a:t>
            </a:r>
          </a:p>
          <a:p>
            <a:r>
              <a:rPr lang="en-IE" dirty="0" smtClean="0"/>
              <a:t> Patron</a:t>
            </a:r>
          </a:p>
          <a:p>
            <a:r>
              <a:rPr lang="en-IE" dirty="0" smtClean="0"/>
              <a:t> Escalated stages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Communication &amp; Discussion 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Necessity of clear communication and discussion to:</a:t>
            </a:r>
          </a:p>
          <a:p>
            <a:pPr lvl="1"/>
            <a:r>
              <a:rPr lang="en-IE" dirty="0" smtClean="0"/>
              <a:t>Produce a plan, the key elements of which define what situations constitute conflict </a:t>
            </a:r>
          </a:p>
          <a:p>
            <a:pPr lvl="1"/>
            <a:r>
              <a:rPr lang="en-IE" dirty="0" smtClean="0"/>
              <a:t>Indicate steps for handling conflict when it arises </a:t>
            </a:r>
          </a:p>
          <a:p>
            <a:pPr lvl="1"/>
            <a:r>
              <a:rPr lang="en-IE" dirty="0" smtClean="0"/>
              <a:t>Examine beliefs about conflict</a:t>
            </a:r>
          </a:p>
          <a:p>
            <a:pPr lvl="1"/>
            <a:r>
              <a:rPr lang="en-IE" dirty="0" smtClean="0"/>
              <a:t>Plan how this will be communicated and to whom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Teacher/Principal/Chairperson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Acknowledge presence of parent</a:t>
            </a:r>
          </a:p>
          <a:p>
            <a:r>
              <a:rPr lang="en-IE" dirty="0" smtClean="0"/>
              <a:t>Listen</a:t>
            </a:r>
          </a:p>
          <a:p>
            <a:r>
              <a:rPr lang="en-IE" dirty="0" smtClean="0"/>
              <a:t>Taking notes</a:t>
            </a:r>
          </a:p>
          <a:p>
            <a:r>
              <a:rPr lang="en-IE" dirty="0" smtClean="0"/>
              <a:t>Mutual concern and support</a:t>
            </a:r>
          </a:p>
          <a:p>
            <a:r>
              <a:rPr lang="en-IE" dirty="0" smtClean="0"/>
              <a:t>Remain calm</a:t>
            </a:r>
          </a:p>
          <a:p>
            <a:r>
              <a:rPr lang="en-IE" dirty="0" smtClean="0"/>
              <a:t>Show hope – working together</a:t>
            </a:r>
          </a:p>
          <a:p>
            <a:r>
              <a:rPr lang="en-IE" dirty="0" smtClean="0"/>
              <a:t>Child at centre of issue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E" dirty="0" smtClean="0"/>
          </a:p>
          <a:p>
            <a:pPr algn="ctr"/>
            <a:endParaRPr lang="en-IE" dirty="0" smtClean="0"/>
          </a:p>
          <a:p>
            <a:pPr algn="ctr">
              <a:buNone/>
            </a:pPr>
            <a:r>
              <a:rPr lang="en-IE" dirty="0" smtClean="0"/>
              <a:t>‘</a:t>
            </a:r>
            <a:r>
              <a:rPr lang="en-IE" b="1" i="1" dirty="0" smtClean="0"/>
              <a:t>Courage is what it takes to stand up and speak.  Courage is also what it takes to sit down and listen</a:t>
            </a:r>
            <a:r>
              <a:rPr lang="en-IE" dirty="0" smtClean="0"/>
              <a:t>.’</a:t>
            </a:r>
          </a:p>
          <a:p>
            <a:pPr algn="ctr">
              <a:buNone/>
            </a:pPr>
            <a:endParaRPr lang="en-IE" dirty="0" smtClean="0"/>
          </a:p>
          <a:p>
            <a:pPr algn="r">
              <a:buNone/>
            </a:pPr>
            <a:r>
              <a:rPr lang="en-IE" dirty="0" smtClean="0"/>
              <a:t>Winston Churchill </a:t>
            </a:r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E" dirty="0" smtClean="0"/>
              <a:t>	‘</a:t>
            </a:r>
            <a:r>
              <a:rPr lang="en-IE" b="1" i="1" dirty="0" smtClean="0"/>
              <a:t>It is astonishing that elements which seem insolvable become solvable when someone listens.  How confusions which seem irremediable turn into clear flowing streams when one is heard</a:t>
            </a:r>
            <a:r>
              <a:rPr lang="en-IE" dirty="0" smtClean="0"/>
              <a:t>.’</a:t>
            </a:r>
          </a:p>
          <a:p>
            <a:pPr algn="r">
              <a:buNone/>
            </a:pPr>
            <a:endParaRPr lang="en-IE" dirty="0" smtClean="0"/>
          </a:p>
          <a:p>
            <a:pPr algn="r">
              <a:buNone/>
            </a:pPr>
            <a:r>
              <a:rPr lang="en-IE" dirty="0" smtClean="0"/>
              <a:t>Carl Rogers </a:t>
            </a:r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Research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7% - Word meanings</a:t>
            </a:r>
          </a:p>
          <a:p>
            <a:endParaRPr lang="en-IE" dirty="0" smtClean="0"/>
          </a:p>
          <a:p>
            <a:r>
              <a:rPr lang="en-IE" dirty="0" smtClean="0"/>
              <a:t>38% - Tone of voice</a:t>
            </a:r>
          </a:p>
          <a:p>
            <a:endParaRPr lang="en-IE" dirty="0" smtClean="0"/>
          </a:p>
          <a:p>
            <a:r>
              <a:rPr lang="en-IE" dirty="0" smtClean="0"/>
              <a:t>55% - Body Language </a:t>
            </a:r>
            <a:endParaRPr lang="ga-IE" dirty="0"/>
          </a:p>
        </p:txBody>
      </p:sp>
      <p:pic>
        <p:nvPicPr>
          <p:cNvPr id="6" name="Content Placeholder 5" descr="to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2276872"/>
            <a:ext cx="2895600" cy="1581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dirty="0" smtClean="0"/>
              <a:t>Body Language </a:t>
            </a:r>
            <a:endParaRPr lang="ga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Awareness of own body language </a:t>
            </a:r>
          </a:p>
          <a:p>
            <a:endParaRPr lang="en-IE" dirty="0" smtClean="0"/>
          </a:p>
          <a:p>
            <a:r>
              <a:rPr lang="en-IE" dirty="0" smtClean="0"/>
              <a:t>Awareness of the </a:t>
            </a:r>
            <a:r>
              <a:rPr lang="en-IE" smtClean="0"/>
              <a:t>other person’s </a:t>
            </a:r>
            <a:r>
              <a:rPr lang="en-IE" dirty="0" smtClean="0"/>
              <a:t>body language </a:t>
            </a:r>
            <a:endParaRPr lang="ga-IE" dirty="0"/>
          </a:p>
        </p:txBody>
      </p:sp>
      <p:pic>
        <p:nvPicPr>
          <p:cNvPr id="6" name="Content Placeholder 5" descr="bod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2132856"/>
            <a:ext cx="3195382" cy="27219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Working with Staff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Agreement in advance re scenarios</a:t>
            </a:r>
          </a:p>
          <a:p>
            <a:r>
              <a:rPr lang="en-IE" dirty="0" smtClean="0"/>
              <a:t>Rehearsing the “What if___” scenarios</a:t>
            </a:r>
          </a:p>
          <a:p>
            <a:r>
              <a:rPr lang="en-IE" dirty="0" smtClean="0"/>
              <a:t>Type of language </a:t>
            </a:r>
          </a:p>
          <a:p>
            <a:r>
              <a:rPr lang="en-IE" dirty="0" smtClean="0"/>
              <a:t>Becoming aware of emotions</a:t>
            </a:r>
          </a:p>
          <a:p>
            <a:r>
              <a:rPr lang="en-IE" dirty="0" smtClean="0"/>
              <a:t>Becoming aware of one’s own triggers</a:t>
            </a:r>
          </a:p>
          <a:p>
            <a:r>
              <a:rPr lang="en-IE" dirty="0" smtClean="0"/>
              <a:t>Always refer to national procedures</a:t>
            </a:r>
          </a:p>
          <a:p>
            <a:r>
              <a:rPr lang="en-IE" dirty="0" smtClean="0"/>
              <a:t>Seek advice in advance</a:t>
            </a:r>
          </a:p>
          <a:p>
            <a:pPr>
              <a:buNone/>
            </a:pP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374033"/>
          </a:xfrm>
        </p:spPr>
        <p:txBody>
          <a:bodyPr/>
          <a:lstStyle/>
          <a:p>
            <a:r>
              <a:rPr lang="en-US" smtClean="0"/>
              <a:t>Societal issues</a:t>
            </a:r>
            <a:endParaRPr lang="en-US" dirty="0" smtClean="0"/>
          </a:p>
          <a:p>
            <a:r>
              <a:rPr lang="en-US" dirty="0" smtClean="0"/>
              <a:t>Relational world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Innate gift</a:t>
            </a:r>
          </a:p>
          <a:p>
            <a:r>
              <a:rPr lang="en-US" dirty="0" smtClean="0"/>
              <a:t>Developing proficiency</a:t>
            </a:r>
          </a:p>
          <a:p>
            <a:r>
              <a:rPr lang="en-US" dirty="0" smtClean="0"/>
              <a:t>Knowing yourself, knowing others </a:t>
            </a:r>
          </a:p>
          <a:p>
            <a:r>
              <a:rPr lang="en-US" dirty="0" smtClean="0"/>
              <a:t>Leader centric culture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E" dirty="0" smtClean="0"/>
          </a:p>
          <a:p>
            <a:pPr algn="ctr">
              <a:buNone/>
            </a:pPr>
            <a:r>
              <a:rPr lang="en-IE" dirty="0" smtClean="0"/>
              <a:t>‘</a:t>
            </a:r>
            <a:r>
              <a:rPr lang="en-IE" b="1" i="1" dirty="0" smtClean="0"/>
              <a:t>The most important thing in communication is hearing what isn’t being said. The art of reading between the lines is a life long quest of the wise</a:t>
            </a:r>
            <a:r>
              <a:rPr lang="en-IE" dirty="0" smtClean="0"/>
              <a:t>.’</a:t>
            </a:r>
          </a:p>
          <a:p>
            <a:pPr algn="ctr">
              <a:buNone/>
            </a:pPr>
            <a:endParaRPr lang="en-IE" dirty="0" smtClean="0"/>
          </a:p>
          <a:p>
            <a:pPr algn="r">
              <a:buNone/>
            </a:pPr>
            <a:r>
              <a:rPr lang="en-IE" dirty="0" smtClean="0"/>
              <a:t>Shannon L. Adler </a:t>
            </a:r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200" dirty="0" smtClean="0"/>
              <a:t>Conflict in the School Community</a:t>
            </a:r>
            <a:endParaRPr lang="ga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618856" cy="4411662"/>
          </a:xfrm>
        </p:spPr>
        <p:txBody>
          <a:bodyPr/>
          <a:lstStyle/>
          <a:p>
            <a:r>
              <a:rPr lang="en-IE" dirty="0" smtClean="0"/>
              <a:t>Staff Members</a:t>
            </a:r>
          </a:p>
          <a:p>
            <a:endParaRPr lang="en-IE" dirty="0" smtClean="0"/>
          </a:p>
          <a:p>
            <a:r>
              <a:rPr lang="en-IE" dirty="0" smtClean="0"/>
              <a:t>Staff Members and Principal </a:t>
            </a:r>
          </a:p>
          <a:p>
            <a:endParaRPr lang="en-IE" dirty="0" smtClean="0"/>
          </a:p>
          <a:p>
            <a:r>
              <a:rPr lang="en-IE" dirty="0" smtClean="0"/>
              <a:t>School and Parents</a:t>
            </a:r>
          </a:p>
          <a:p>
            <a:endParaRPr lang="en-IE" dirty="0" smtClean="0"/>
          </a:p>
          <a:p>
            <a:r>
              <a:rPr lang="en-IE" dirty="0" smtClean="0"/>
              <a:t>Principal </a:t>
            </a:r>
            <a:r>
              <a:rPr lang="en-IE" smtClean="0"/>
              <a:t>and Chairperson/Board </a:t>
            </a:r>
            <a:endParaRPr lang="en-IE" dirty="0" smtClean="0"/>
          </a:p>
          <a:p>
            <a:endParaRPr lang="ga-IE" dirty="0"/>
          </a:p>
        </p:txBody>
      </p:sp>
      <p:pic>
        <p:nvPicPr>
          <p:cNvPr id="6" name="Content Placeholder 5" descr="conflict1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24128" y="3140968"/>
            <a:ext cx="2847975" cy="160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	‘</a:t>
            </a:r>
            <a:r>
              <a:rPr lang="en-IE" b="1" i="1" dirty="0" smtClean="0"/>
              <a:t>If we don’t change the direction we are going, then we are likely to end up where we are heading.’</a:t>
            </a:r>
          </a:p>
          <a:p>
            <a:pPr>
              <a:buNone/>
            </a:pPr>
            <a:endParaRPr lang="en-IE" dirty="0" smtClean="0"/>
          </a:p>
          <a:p>
            <a:pPr algn="r">
              <a:buNone/>
            </a:pPr>
            <a:r>
              <a:rPr lang="en-IE" dirty="0" smtClean="0"/>
              <a:t>Chinese Proverb </a:t>
            </a:r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dirty="0" smtClean="0"/>
              <a:t>Conflict is Inevitable </a:t>
            </a:r>
            <a:endParaRPr lang="ga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978896" cy="4646141"/>
          </a:xfrm>
        </p:spPr>
        <p:txBody>
          <a:bodyPr/>
          <a:lstStyle/>
          <a:p>
            <a:r>
              <a:rPr lang="en-IE" sz="2800" dirty="0" smtClean="0"/>
              <a:t>Part of life experience</a:t>
            </a:r>
          </a:p>
          <a:p>
            <a:endParaRPr lang="en-IE" sz="2800" dirty="0" smtClean="0"/>
          </a:p>
          <a:p>
            <a:r>
              <a:rPr lang="en-IE" sz="2800" dirty="0" smtClean="0"/>
              <a:t>Non engagement with conflict </a:t>
            </a:r>
          </a:p>
          <a:p>
            <a:endParaRPr lang="en-IE" sz="2800" dirty="0" smtClean="0"/>
          </a:p>
          <a:p>
            <a:r>
              <a:rPr lang="en-IE" sz="2800" dirty="0" smtClean="0"/>
              <a:t>Making the shift</a:t>
            </a:r>
          </a:p>
          <a:p>
            <a:endParaRPr lang="en-IE" sz="2800" dirty="0" smtClean="0"/>
          </a:p>
          <a:p>
            <a:r>
              <a:rPr lang="en-IE" sz="2800" dirty="0" smtClean="0"/>
              <a:t>Learning skills </a:t>
            </a:r>
          </a:p>
          <a:p>
            <a:endParaRPr lang="en-IE" sz="2800" dirty="0" smtClean="0"/>
          </a:p>
          <a:p>
            <a:r>
              <a:rPr lang="en-IE" sz="2800" dirty="0" smtClean="0"/>
              <a:t>Molehills and mountains </a:t>
            </a:r>
          </a:p>
          <a:p>
            <a:endParaRPr lang="ga-IE" sz="2800" dirty="0"/>
          </a:p>
        </p:txBody>
      </p:sp>
      <p:pic>
        <p:nvPicPr>
          <p:cNvPr id="9" name="Content Placeholder 8" descr="conflict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28184" y="2780928"/>
            <a:ext cx="2143125" cy="2143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Procedures 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>
                <a:solidFill>
                  <a:srgbClr val="FF0000"/>
                </a:solidFill>
              </a:rPr>
              <a:t>Parental Complaints Procedure</a:t>
            </a:r>
          </a:p>
          <a:p>
            <a:pPr>
              <a:buNone/>
            </a:pPr>
            <a:r>
              <a:rPr lang="en-IE" dirty="0" smtClean="0"/>
              <a:t>    Steps of procedure</a:t>
            </a:r>
          </a:p>
          <a:p>
            <a:pPr>
              <a:buNone/>
            </a:pPr>
            <a:r>
              <a:rPr lang="en-IE" dirty="0" smtClean="0"/>
              <a:t>    Communication to all parties</a:t>
            </a:r>
          </a:p>
          <a:p>
            <a:pPr>
              <a:buNone/>
            </a:pPr>
            <a:r>
              <a:rPr lang="en-IE" dirty="0" smtClean="0"/>
              <a:t>    Roles and responsibilities</a:t>
            </a:r>
          </a:p>
          <a:p>
            <a:r>
              <a:rPr lang="en-IE" dirty="0" smtClean="0"/>
              <a:t> </a:t>
            </a:r>
            <a:r>
              <a:rPr lang="en-IE" dirty="0" smtClean="0">
                <a:solidFill>
                  <a:srgbClr val="FF0000"/>
                </a:solidFill>
              </a:rPr>
              <a:t>Grievance Procedure for Staff</a:t>
            </a:r>
          </a:p>
          <a:p>
            <a:pPr lvl="1"/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Parental Complaints Procedure 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E" dirty="0" smtClean="0"/>
              <a:t>	</a:t>
            </a:r>
          </a:p>
          <a:p>
            <a:pPr>
              <a:buNone/>
            </a:pPr>
            <a:r>
              <a:rPr lang="en-IE" dirty="0" smtClean="0"/>
              <a:t>    If we know that  procedures exist and insist that we use them, why then is conflict especially in the area of parent / school relations escalating at an alarming rate?</a:t>
            </a:r>
          </a:p>
          <a:p>
            <a:pPr>
              <a:buNone/>
            </a:pPr>
            <a:r>
              <a:rPr lang="en-IE" dirty="0" smtClean="0"/>
              <a:t> </a:t>
            </a:r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/>
            </a:r>
            <a:br>
              <a:rPr lang="en-IE" dirty="0" smtClean="0"/>
            </a:br>
            <a:r>
              <a:rPr lang="en-IE" sz="3200" dirty="0" smtClean="0"/>
              <a:t>What do people need when they make a complaint?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To be listened to</a:t>
            </a:r>
          </a:p>
          <a:p>
            <a:pPr lvl="0"/>
            <a:r>
              <a:rPr lang="en-IE" sz="2800" dirty="0" smtClean="0"/>
              <a:t>To be understood</a:t>
            </a:r>
          </a:p>
          <a:p>
            <a:pPr lvl="0"/>
            <a:r>
              <a:rPr lang="en-IE" sz="2800" dirty="0" smtClean="0"/>
              <a:t>To have their feelings of hurt, anger or frustration acknowledged</a:t>
            </a:r>
          </a:p>
          <a:p>
            <a:pPr lvl="0"/>
            <a:r>
              <a:rPr lang="en-IE" sz="2800" dirty="0" smtClean="0"/>
              <a:t>To have the complaint taken seriously</a:t>
            </a:r>
          </a:p>
          <a:p>
            <a:pPr lvl="0"/>
            <a:r>
              <a:rPr lang="en-IE" sz="2800" dirty="0" smtClean="0"/>
              <a:t>To have the complaint dealt with as a matter of urgency (Putting it on the long finger tends to escalate the problem)</a:t>
            </a:r>
          </a:p>
          <a:p>
            <a:pPr lvl="0"/>
            <a:r>
              <a:rPr lang="en-IE" sz="2800" dirty="0" smtClean="0"/>
              <a:t>Above all else, to be treated with respect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Parents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Parent has rehearsed</a:t>
            </a:r>
          </a:p>
          <a:p>
            <a:r>
              <a:rPr lang="en-IE" dirty="0" smtClean="0"/>
              <a:t>Parent is anxious</a:t>
            </a:r>
          </a:p>
          <a:p>
            <a:r>
              <a:rPr lang="en-IE" dirty="0" smtClean="0"/>
              <a:t>Parent is defensive</a:t>
            </a:r>
          </a:p>
          <a:p>
            <a:r>
              <a:rPr lang="en-IE" dirty="0" smtClean="0"/>
              <a:t>Parent naturally believes their child</a:t>
            </a:r>
          </a:p>
          <a:p>
            <a:r>
              <a:rPr lang="en-IE" dirty="0" smtClean="0"/>
              <a:t>Parent may have their own agendas</a:t>
            </a:r>
          </a:p>
          <a:p>
            <a:r>
              <a:rPr lang="en-IE" dirty="0" smtClean="0"/>
              <a:t>Parent’s emotions are high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_Presentation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34003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etwork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2013_Presentation</Template>
  <TotalTime>347</TotalTime>
  <Words>425</Words>
  <Application>Microsoft Office PowerPoint</Application>
  <PresentationFormat>On-screen Show (4:3)</PresentationFormat>
  <Paragraphs>126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2013_Presentation</vt:lpstr>
      <vt:lpstr>Conflict Managing Adult Relationships  Angela Lynch Deputy Principals’ Conference 2016 </vt:lpstr>
      <vt:lpstr>Overview</vt:lpstr>
      <vt:lpstr>Conflict in the School Community</vt:lpstr>
      <vt:lpstr>PowerPoint Presentation</vt:lpstr>
      <vt:lpstr>Conflict is Inevitable </vt:lpstr>
      <vt:lpstr>Procedures </vt:lpstr>
      <vt:lpstr>Parental Complaints Procedure </vt:lpstr>
      <vt:lpstr> What do people need when they make a complaint?</vt:lpstr>
      <vt:lpstr>Parents</vt:lpstr>
      <vt:lpstr>Self awareness</vt:lpstr>
      <vt:lpstr>Considerations</vt:lpstr>
      <vt:lpstr>Walking through the procedure</vt:lpstr>
      <vt:lpstr>Communication &amp; Discussion </vt:lpstr>
      <vt:lpstr>Teacher/Principal/Chairperson</vt:lpstr>
      <vt:lpstr>PowerPoint Presentation</vt:lpstr>
      <vt:lpstr>PowerPoint Presentation</vt:lpstr>
      <vt:lpstr>Research</vt:lpstr>
      <vt:lpstr>Body Language </vt:lpstr>
      <vt:lpstr>Working with Staff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in the Real World –  Theory into Practice  Angela Lynch</dc:title>
  <dc:creator>jennifer</dc:creator>
  <cp:lastModifiedBy>Angela Lynch</cp:lastModifiedBy>
  <cp:revision>44</cp:revision>
  <dcterms:created xsi:type="dcterms:W3CDTF">2014-10-09T11:03:42Z</dcterms:created>
  <dcterms:modified xsi:type="dcterms:W3CDTF">2016-05-18T15:21:45Z</dcterms:modified>
</cp:coreProperties>
</file>