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2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248F-4C7C-4D00-8D0D-C2FF99093637}" type="datetimeFigureOut">
              <a:rPr lang="en-IE" smtClean="0"/>
              <a:t>17/05/2016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62CF-9C53-434E-AB43-8B802E95D2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5657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248F-4C7C-4D00-8D0D-C2FF99093637}" type="datetimeFigureOut">
              <a:rPr lang="en-IE" smtClean="0"/>
              <a:t>17/05/2016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62CF-9C53-434E-AB43-8B802E95D2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808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248F-4C7C-4D00-8D0D-C2FF99093637}" type="datetimeFigureOut">
              <a:rPr lang="en-IE" smtClean="0"/>
              <a:t>17/05/2016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62CF-9C53-434E-AB43-8B802E95D2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538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50000"/>
                </a:schemeClr>
              </a:buClr>
              <a:defRPr/>
            </a:lvl1pPr>
            <a:lvl2pPr>
              <a:buClr>
                <a:schemeClr val="tx2">
                  <a:lumMod val="50000"/>
                </a:schemeClr>
              </a:buClr>
              <a:defRPr/>
            </a:lvl2pPr>
            <a:lvl3pPr>
              <a:buClr>
                <a:schemeClr val="tx2">
                  <a:lumMod val="50000"/>
                </a:schemeClr>
              </a:buClr>
              <a:defRPr/>
            </a:lvl3pPr>
            <a:lvl4pPr>
              <a:buClr>
                <a:schemeClr val="tx2">
                  <a:lumMod val="50000"/>
                </a:schemeClr>
              </a:buClr>
              <a:defRPr/>
            </a:lvl4pPr>
            <a:lvl5pPr>
              <a:buClr>
                <a:schemeClr val="tx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248F-4C7C-4D00-8D0D-C2FF99093637}" type="datetimeFigureOut">
              <a:rPr lang="en-IE" smtClean="0"/>
              <a:t>17/05/2016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62CF-9C53-434E-AB43-8B802E95D2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7266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248F-4C7C-4D00-8D0D-C2FF99093637}" type="datetimeFigureOut">
              <a:rPr lang="en-IE" smtClean="0"/>
              <a:t>17/05/2016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62CF-9C53-434E-AB43-8B802E95D2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68708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tx2">
                  <a:lumMod val="50000"/>
                </a:schemeClr>
              </a:buCl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chemeClr val="tx2">
                  <a:lumMod val="50000"/>
                </a:schemeClr>
              </a:buClr>
              <a:defRPr sz="2800"/>
            </a:lvl1pPr>
            <a:lvl2pPr>
              <a:buClr>
                <a:schemeClr val="tx2">
                  <a:lumMod val="50000"/>
                </a:schemeClr>
              </a:buClr>
              <a:defRPr sz="2400"/>
            </a:lvl2pPr>
            <a:lvl3pPr>
              <a:buClr>
                <a:schemeClr val="tx2">
                  <a:lumMod val="50000"/>
                </a:schemeClr>
              </a:buClr>
              <a:defRPr sz="2000"/>
            </a:lvl3pPr>
            <a:lvl4pPr>
              <a:buClr>
                <a:schemeClr val="tx2">
                  <a:lumMod val="50000"/>
                </a:schemeClr>
              </a:buClr>
              <a:defRPr sz="1800"/>
            </a:lvl4pPr>
            <a:lvl5pPr>
              <a:buClr>
                <a:schemeClr val="tx2">
                  <a:lumMod val="50000"/>
                </a:schemeClr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248F-4C7C-4D00-8D0D-C2FF99093637}" type="datetimeFigureOut">
              <a:rPr lang="en-IE" smtClean="0"/>
              <a:t>17/05/2016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62CF-9C53-434E-AB43-8B802E95D2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7020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chemeClr val="tx2">
                  <a:lumMod val="50000"/>
                </a:schemeClr>
              </a:buCl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chemeClr val="tx2">
                  <a:lumMod val="50000"/>
                </a:schemeClr>
              </a:buCl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248F-4C7C-4D00-8D0D-C2FF99093637}" type="datetimeFigureOut">
              <a:rPr lang="en-IE" smtClean="0"/>
              <a:t>17/05/2016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62CF-9C53-434E-AB43-8B802E95D2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8499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248F-4C7C-4D00-8D0D-C2FF99093637}" type="datetimeFigureOut">
              <a:rPr lang="en-IE" smtClean="0"/>
              <a:t>17/05/2016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62CF-9C53-434E-AB43-8B802E95D2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70904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248F-4C7C-4D00-8D0D-C2FF99093637}" type="datetimeFigureOut">
              <a:rPr lang="en-IE" smtClean="0"/>
              <a:t>17/05/2016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62CF-9C53-434E-AB43-8B802E95D2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9461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248F-4C7C-4D00-8D0D-C2FF99093637}" type="datetimeFigureOut">
              <a:rPr lang="en-IE" smtClean="0"/>
              <a:t>17/05/2016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62CF-9C53-434E-AB43-8B802E95D2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0384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248F-4C7C-4D00-8D0D-C2FF99093637}" type="datetimeFigureOut">
              <a:rPr lang="en-IE" smtClean="0"/>
              <a:t>17/05/2016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62CF-9C53-434E-AB43-8B802E95D2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20177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F248F-4C7C-4D00-8D0D-C2FF99093637}" type="datetimeFigureOut">
              <a:rPr lang="en-IE" smtClean="0"/>
              <a:t>17/05/2016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D62CF-9C53-434E-AB43-8B802E95D2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5830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Emotional Wellbeing – making it the heart of the school community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8280920" cy="1752600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tx1"/>
                </a:solidFill>
              </a:rPr>
              <a:t>Maria </a:t>
            </a:r>
            <a:r>
              <a:rPr lang="en-IE" dirty="0" smtClean="0">
                <a:solidFill>
                  <a:schemeClr val="tx1"/>
                </a:solidFill>
              </a:rPr>
              <a:t>Doyle &amp; Hilary </a:t>
            </a:r>
            <a:r>
              <a:rPr lang="en-IE" dirty="0" smtClean="0">
                <a:solidFill>
                  <a:schemeClr val="tx1"/>
                </a:solidFill>
              </a:rPr>
              <a:t>Mc Carthy</a:t>
            </a:r>
          </a:p>
          <a:p>
            <a:r>
              <a:rPr lang="en-IE" dirty="0" smtClean="0">
                <a:solidFill>
                  <a:schemeClr val="tx1"/>
                </a:solidFill>
              </a:rPr>
              <a:t>IPPN Deputy Principals Conference  </a:t>
            </a:r>
          </a:p>
          <a:p>
            <a:r>
              <a:rPr lang="en-IE" dirty="0" smtClean="0">
                <a:solidFill>
                  <a:schemeClr val="tx1"/>
                </a:solidFill>
              </a:rPr>
              <a:t>May 2016</a:t>
            </a:r>
          </a:p>
          <a:p>
            <a:endParaRPr lang="en-IE" dirty="0"/>
          </a:p>
        </p:txBody>
      </p:sp>
      <p:pic>
        <p:nvPicPr>
          <p:cNvPr id="4098" name="Picture 2" descr="C:\Users\Maria Doyle\AppData\Local\Microsoft\Windows\Temporary Internet Files\Content.IE5\E6V2WCKT\secrets-life-healthy-product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509120"/>
            <a:ext cx="396044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5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Soul Search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Is the culture in your school providing a safe space for Emotional Wellbeing of pupils to be nurtured</a:t>
            </a:r>
            <a:r>
              <a:rPr lang="en-IE" dirty="0" smtClean="0"/>
              <a:t>?</a:t>
            </a:r>
          </a:p>
          <a:p>
            <a:endParaRPr lang="en-IE" dirty="0" smtClean="0"/>
          </a:p>
          <a:p>
            <a:r>
              <a:rPr lang="en-IE" dirty="0" smtClean="0"/>
              <a:t>Is the staff in your school open to development of their own Emotional </a:t>
            </a:r>
            <a:r>
              <a:rPr lang="en-IE" dirty="0" smtClean="0"/>
              <a:t>Resilience</a:t>
            </a:r>
          </a:p>
          <a:p>
            <a:endParaRPr lang="en-IE" dirty="0" smtClean="0"/>
          </a:p>
          <a:p>
            <a:r>
              <a:rPr lang="en-IE" dirty="0" smtClean="0"/>
              <a:t>What are you currently doing well in your school to promote pupil Wellbeing </a:t>
            </a:r>
            <a:r>
              <a:rPr lang="en-IE" dirty="0" smtClean="0"/>
              <a:t>?</a:t>
            </a:r>
          </a:p>
          <a:p>
            <a:endParaRPr lang="en-IE" dirty="0" smtClean="0"/>
          </a:p>
          <a:p>
            <a:r>
              <a:rPr lang="en-IE" dirty="0" smtClean="0"/>
              <a:t>What are you currently doing well in your school to promote staff Wellbeing?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6272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How can you build our own personal Resilience?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 fontScale="85000" lnSpcReduction="20000"/>
          </a:bodyPr>
          <a:lstStyle/>
          <a:p>
            <a:r>
              <a:rPr lang="en-IE" dirty="0" smtClean="0"/>
              <a:t>Maintain flexibility &amp; balance in our </a:t>
            </a:r>
            <a:r>
              <a:rPr lang="en-IE" dirty="0" smtClean="0"/>
              <a:t>lives</a:t>
            </a:r>
          </a:p>
          <a:p>
            <a:endParaRPr lang="en-IE" dirty="0" smtClean="0"/>
          </a:p>
          <a:p>
            <a:r>
              <a:rPr lang="en-IE" dirty="0" smtClean="0"/>
              <a:t>Allow ourselves to experience strong </a:t>
            </a:r>
            <a:r>
              <a:rPr lang="en-IE" dirty="0" smtClean="0"/>
              <a:t>emotions</a:t>
            </a:r>
          </a:p>
          <a:p>
            <a:endParaRPr lang="en-IE" dirty="0" smtClean="0"/>
          </a:p>
          <a:p>
            <a:r>
              <a:rPr lang="en-IE" dirty="0" smtClean="0"/>
              <a:t>Spend time with friends and loved </a:t>
            </a:r>
            <a:r>
              <a:rPr lang="en-IE" dirty="0" smtClean="0"/>
              <a:t>ones</a:t>
            </a:r>
          </a:p>
          <a:p>
            <a:endParaRPr lang="en-IE" dirty="0" smtClean="0"/>
          </a:p>
          <a:p>
            <a:r>
              <a:rPr lang="en-IE" dirty="0" smtClean="0"/>
              <a:t>Rely on </a:t>
            </a:r>
            <a:r>
              <a:rPr lang="en-IE" dirty="0" smtClean="0"/>
              <a:t>others</a:t>
            </a:r>
          </a:p>
          <a:p>
            <a:endParaRPr lang="en-IE" dirty="0" smtClean="0"/>
          </a:p>
          <a:p>
            <a:r>
              <a:rPr lang="en-IE" dirty="0" smtClean="0"/>
              <a:t>Rely on yourself</a:t>
            </a:r>
          </a:p>
          <a:p>
            <a:endParaRPr lang="en-IE" dirty="0"/>
          </a:p>
        </p:txBody>
      </p:sp>
      <p:pic>
        <p:nvPicPr>
          <p:cNvPr id="2050" name="Picture 2" descr="C:\Users\Maria Doyle\AppData\Local\Microsoft\Windows\Temporary Internet Files\Content.IE5\E6V2WCKT\emo_happy_smiley_wallpaper_by_ixionx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276872"/>
            <a:ext cx="3330116" cy="120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13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Some school based activities/strategies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Student Council/Active </a:t>
            </a:r>
            <a:r>
              <a:rPr lang="en-IE" dirty="0"/>
              <a:t>S</a:t>
            </a:r>
            <a:r>
              <a:rPr lang="en-IE" dirty="0" smtClean="0"/>
              <a:t>chool Committee</a:t>
            </a:r>
          </a:p>
          <a:p>
            <a:endParaRPr lang="en-IE" dirty="0" smtClean="0"/>
          </a:p>
          <a:p>
            <a:r>
              <a:rPr lang="en-IE" dirty="0" smtClean="0"/>
              <a:t>Monthly </a:t>
            </a:r>
            <a:r>
              <a:rPr lang="en-IE" dirty="0" smtClean="0"/>
              <a:t>Assembly: Celebrate individual and whole school achievements</a:t>
            </a:r>
          </a:p>
          <a:p>
            <a:endParaRPr lang="en-IE" dirty="0" smtClean="0"/>
          </a:p>
          <a:p>
            <a:r>
              <a:rPr lang="en-IE" dirty="0" smtClean="0"/>
              <a:t>Accentuating </a:t>
            </a:r>
            <a:r>
              <a:rPr lang="en-IE" dirty="0" smtClean="0"/>
              <a:t>the Positive – End of Year Booklet (Collaborative Project  - pupil/staff)</a:t>
            </a:r>
          </a:p>
          <a:p>
            <a:endParaRPr lang="en-IE" dirty="0" smtClean="0"/>
          </a:p>
          <a:p>
            <a:r>
              <a:rPr lang="en-IE" dirty="0" smtClean="0"/>
              <a:t>Restorative </a:t>
            </a:r>
            <a:r>
              <a:rPr lang="en-IE" dirty="0" smtClean="0"/>
              <a:t>Practice</a:t>
            </a:r>
          </a:p>
          <a:p>
            <a:endParaRPr lang="en-IE" dirty="0" smtClean="0"/>
          </a:p>
          <a:p>
            <a:r>
              <a:rPr lang="en-IE" dirty="0" smtClean="0"/>
              <a:t>Classroom </a:t>
            </a:r>
            <a:r>
              <a:rPr lang="en-IE" dirty="0" smtClean="0"/>
              <a:t>Worry Box</a:t>
            </a:r>
          </a:p>
          <a:p>
            <a:endParaRPr lang="en-IE" dirty="0" smtClean="0"/>
          </a:p>
          <a:p>
            <a:r>
              <a:rPr lang="en-IE" dirty="0" smtClean="0"/>
              <a:t>Celebration </a:t>
            </a:r>
            <a:r>
              <a:rPr lang="en-IE" dirty="0" smtClean="0"/>
              <a:t>noticeboard at school reception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1998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is doable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4"/>
          </a:xfrm>
        </p:spPr>
        <p:txBody>
          <a:bodyPr/>
          <a:lstStyle/>
          <a:p>
            <a:r>
              <a:rPr lang="en-IE" dirty="0" smtClean="0"/>
              <a:t>Look at the culture of your school and begin/ continue the Wellbeing conversation</a:t>
            </a:r>
          </a:p>
          <a:p>
            <a:r>
              <a:rPr lang="en-IE" dirty="0" smtClean="0"/>
              <a:t>Look at your own wellbeing . You cannot give to children what you do not have yourself</a:t>
            </a:r>
          </a:p>
          <a:p>
            <a:r>
              <a:rPr lang="en-IE" dirty="0" smtClean="0"/>
              <a:t>Use SSE as a tool to promote the Wellbeing agenda</a:t>
            </a:r>
          </a:p>
          <a:p>
            <a:r>
              <a:rPr lang="en-IE" dirty="0" smtClean="0"/>
              <a:t>Promote a culture of Wellbeing</a:t>
            </a:r>
          </a:p>
          <a:p>
            <a:endParaRPr lang="en-IE" dirty="0"/>
          </a:p>
        </p:txBody>
      </p:sp>
      <p:pic>
        <p:nvPicPr>
          <p:cNvPr id="8195" name="Picture 3" descr="C:\Users\Maria Doyle\AppData\Local\Microsoft\Windows\Temporary Internet Files\Content.IE5\A97X2EFO\original_CartoonKids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5005387"/>
            <a:ext cx="7143750" cy="157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07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Begin with the self and then reach out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r>
              <a:rPr lang="en-IE" dirty="0" smtClean="0"/>
              <a:t>You can make a difference! </a:t>
            </a:r>
            <a:endParaRPr lang="en-IE" dirty="0"/>
          </a:p>
        </p:txBody>
      </p:sp>
      <p:pic>
        <p:nvPicPr>
          <p:cNvPr id="9218" name="Picture 2" descr="C:\Users\Maria Doyle\AppData\Local\Microsoft\Windows\Temporary Internet Files\Content.IE5\E6V2WCKT\blogger-image-146736251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87" y="1844824"/>
            <a:ext cx="4543425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53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is Wellbeing?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A state of being Comfortable, Healthy &amp; Happy</a:t>
            </a:r>
          </a:p>
          <a:p>
            <a:endParaRPr lang="en-IE" sz="4000" dirty="0"/>
          </a:p>
        </p:txBody>
      </p:sp>
      <p:pic>
        <p:nvPicPr>
          <p:cNvPr id="1026" name="Picture 2" descr="C:\Users\Maria Doyle\AppData\Local\Microsoft\Windows\Temporary Internet Files\Content.IE5\ABNSZENC\large-woman-happy-smiling-dancing-and-waving-hands-upwards-66.6-16028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79500"/>
            <a:ext cx="3456384" cy="301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59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Influencing factors on Wellbeing</a:t>
            </a:r>
            <a:endParaRPr lang="en-IE" dirty="0"/>
          </a:p>
        </p:txBody>
      </p:sp>
      <p:pic>
        <p:nvPicPr>
          <p:cNvPr id="5122" name="Picture 2" descr="C:\Users\Maria Doyle\AppData\Local\Microsoft\Windows\Temporary Internet Files\Content.IE5\ABNSZENC\wellbeing-wheel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059" y="1600200"/>
            <a:ext cx="468988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5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Wellbeing Equation! </a:t>
            </a:r>
            <a:endParaRPr lang="en-IE" dirty="0"/>
          </a:p>
        </p:txBody>
      </p:sp>
      <p:pic>
        <p:nvPicPr>
          <p:cNvPr id="6146" name="Picture 2" descr="C:\Users\Maria Doyle\AppData\Local\Microsoft\Windows\Temporary Internet Files\Content.IE5\QYTMDTHE\wellbeing[1]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7200799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511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Why are we discussing Wellbeing in Schools?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Evidence from IPPN </a:t>
            </a:r>
            <a:r>
              <a:rPr lang="en-IE" dirty="0" smtClean="0"/>
              <a:t>surveys</a:t>
            </a:r>
          </a:p>
          <a:p>
            <a:endParaRPr lang="en-IE" dirty="0" smtClean="0"/>
          </a:p>
          <a:p>
            <a:r>
              <a:rPr lang="en-IE" dirty="0" smtClean="0"/>
              <a:t>National Symposium &amp; establishment of </a:t>
            </a:r>
            <a:r>
              <a:rPr lang="en-IE" dirty="0" smtClean="0"/>
              <a:t>WTL</a:t>
            </a:r>
          </a:p>
          <a:p>
            <a:endParaRPr lang="en-IE" dirty="0" smtClean="0"/>
          </a:p>
          <a:p>
            <a:r>
              <a:rPr lang="en-IE" dirty="0" smtClean="0"/>
              <a:t>National awareness </a:t>
            </a:r>
            <a:r>
              <a:rPr lang="en-IE" dirty="0" smtClean="0"/>
              <a:t>campaigns</a:t>
            </a:r>
          </a:p>
          <a:p>
            <a:endParaRPr lang="en-IE" dirty="0" smtClean="0"/>
          </a:p>
          <a:p>
            <a:r>
              <a:rPr lang="en-IE" dirty="0" smtClean="0"/>
              <a:t>Frustration with lack of supports for pupils displaying symptoms of emotional stress, anxiety and mental health </a:t>
            </a:r>
            <a:r>
              <a:rPr lang="en-IE" dirty="0" smtClean="0"/>
              <a:t>issues</a:t>
            </a:r>
            <a:endParaRPr lang="en-IE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/>
              <a:t>The need for more sustainable and accessible support system for pupils most at </a:t>
            </a:r>
            <a:r>
              <a:rPr lang="en-IE" dirty="0" smtClean="0"/>
              <a:t>risk</a:t>
            </a:r>
          </a:p>
          <a:p>
            <a:endParaRPr lang="en-IE" dirty="0"/>
          </a:p>
          <a:p>
            <a:r>
              <a:rPr lang="en-IE" dirty="0"/>
              <a:t>Acceptance that Wellbeing is critical to learning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6903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What does a developing Culture of Wellbeing mean?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dirty="0" smtClean="0"/>
              <a:t>Looking at what we currently do in our schools to promote respect, compassion, kindness &amp; </a:t>
            </a:r>
            <a:r>
              <a:rPr lang="en-IE" dirty="0" smtClean="0"/>
              <a:t>fairness</a:t>
            </a:r>
          </a:p>
          <a:p>
            <a:endParaRPr lang="en-IE" dirty="0" smtClean="0"/>
          </a:p>
          <a:p>
            <a:r>
              <a:rPr lang="en-IE" dirty="0" smtClean="0"/>
              <a:t>Developing and sustaining relationships and </a:t>
            </a:r>
            <a:r>
              <a:rPr lang="en-IE" dirty="0" smtClean="0"/>
              <a:t>connections</a:t>
            </a:r>
          </a:p>
          <a:p>
            <a:endParaRPr lang="en-IE" dirty="0" smtClean="0"/>
          </a:p>
          <a:p>
            <a:r>
              <a:rPr lang="en-IE" dirty="0" smtClean="0"/>
              <a:t>Examining how behaviours affect us and </a:t>
            </a:r>
            <a:r>
              <a:rPr lang="en-IE" dirty="0" smtClean="0"/>
              <a:t>others</a:t>
            </a:r>
          </a:p>
          <a:p>
            <a:endParaRPr lang="en-IE" dirty="0" smtClean="0"/>
          </a:p>
          <a:p>
            <a:r>
              <a:rPr lang="en-IE" dirty="0" smtClean="0"/>
              <a:t>Acknowledging our own vulnerabilities as adults around Emotional Wellbeing </a:t>
            </a: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Embedding Emotional Wellbeing in everything that a school does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3788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do we NOT need to do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Re invent the wheel!</a:t>
            </a:r>
          </a:p>
          <a:p>
            <a:r>
              <a:rPr lang="en-IE" dirty="0" smtClean="0"/>
              <a:t>Act as </a:t>
            </a:r>
            <a:r>
              <a:rPr lang="en-IE" dirty="0" smtClean="0"/>
              <a:t>psychologists/ mental </a:t>
            </a:r>
            <a:r>
              <a:rPr lang="en-IE" dirty="0" smtClean="0"/>
              <a:t>health experts</a:t>
            </a:r>
          </a:p>
          <a:p>
            <a:r>
              <a:rPr lang="en-IE" dirty="0" smtClean="0"/>
              <a:t>Get involved with yet another initiative</a:t>
            </a:r>
          </a:p>
          <a:p>
            <a:r>
              <a:rPr lang="en-IE" dirty="0" smtClean="0"/>
              <a:t>Believe that the school </a:t>
            </a:r>
            <a:r>
              <a:rPr lang="en-IE" b="1" dirty="0" smtClean="0"/>
              <a:t>MUST</a:t>
            </a:r>
            <a:r>
              <a:rPr lang="en-IE" dirty="0" smtClean="0"/>
              <a:t> solve the problem</a:t>
            </a:r>
          </a:p>
          <a:p>
            <a:r>
              <a:rPr lang="en-IE" dirty="0" smtClean="0"/>
              <a:t>Add to the workload</a:t>
            </a:r>
          </a:p>
          <a:p>
            <a:endParaRPr lang="en-IE" dirty="0"/>
          </a:p>
        </p:txBody>
      </p:sp>
      <p:pic>
        <p:nvPicPr>
          <p:cNvPr id="7170" name="Picture 2" descr="C:\Users\Maria Doyle\AppData\Local\Microsoft\Windows\Temporary Internet Files\Content.IE5\QYTMDTHE\workload-13-300x22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2676">
            <a:off x="5580112" y="1600200"/>
            <a:ext cx="285750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7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Resources currently available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en-IE" dirty="0" smtClean="0"/>
              <a:t>Well Being in Schools Guidelines</a:t>
            </a:r>
          </a:p>
          <a:p>
            <a:r>
              <a:rPr lang="en-IE" dirty="0" smtClean="0"/>
              <a:t>SPHE Programme</a:t>
            </a:r>
          </a:p>
          <a:p>
            <a:r>
              <a:rPr lang="en-IE" dirty="0" smtClean="0"/>
              <a:t>Stay Safe Programme</a:t>
            </a:r>
          </a:p>
          <a:p>
            <a:r>
              <a:rPr lang="en-IE" dirty="0" smtClean="0"/>
              <a:t>NEPS Continuum of Support</a:t>
            </a:r>
          </a:p>
          <a:p>
            <a:r>
              <a:rPr lang="en-IE" dirty="0" smtClean="0"/>
              <a:t>On line supports</a:t>
            </a:r>
          </a:p>
          <a:p>
            <a:r>
              <a:rPr lang="en-IE" dirty="0" smtClean="0"/>
              <a:t>School based supports</a:t>
            </a:r>
          </a:p>
          <a:p>
            <a:endParaRPr lang="en-IE" dirty="0" smtClean="0"/>
          </a:p>
          <a:p>
            <a:endParaRPr lang="en-IE" dirty="0"/>
          </a:p>
        </p:txBody>
      </p:sp>
      <p:pic>
        <p:nvPicPr>
          <p:cNvPr id="3075" name="Picture 3" descr="C:\Users\Maria Doyle\AppData\Local\Microsoft\Windows\Temporary Internet Files\Content.IE5\QYTMDTHE\clip-art002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204864"/>
            <a:ext cx="3150689" cy="1570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12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Facts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When a child feels they belong they are more likely to perform better in </a:t>
            </a:r>
            <a:r>
              <a:rPr lang="en-IE" dirty="0" smtClean="0"/>
              <a:t>school</a:t>
            </a:r>
          </a:p>
          <a:p>
            <a:endParaRPr lang="en-IE" dirty="0" smtClean="0"/>
          </a:p>
          <a:p>
            <a:r>
              <a:rPr lang="en-IE" dirty="0" smtClean="0"/>
              <a:t>Children will remember little about what you taught them, BUT they will always remember the way you treated </a:t>
            </a:r>
            <a:r>
              <a:rPr lang="en-IE" dirty="0" smtClean="0"/>
              <a:t>them</a:t>
            </a:r>
          </a:p>
          <a:p>
            <a:endParaRPr lang="en-IE" dirty="0" smtClean="0"/>
          </a:p>
          <a:p>
            <a:r>
              <a:rPr lang="en-IE" dirty="0" smtClean="0"/>
              <a:t>We as adults need to build our own resilience and keep ourselves emotionally strong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9730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5E00BC"/>
      </a:dk2>
      <a:lt2>
        <a:srgbClr val="808080"/>
      </a:lt2>
      <a:accent1>
        <a:srgbClr val="9E9A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FFFFFF"/>
      </a:hlink>
      <a:folHlink>
        <a:srgbClr val="D8D8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474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Emotional Wellbeing – making it the heart of the school community</vt:lpstr>
      <vt:lpstr>What is Wellbeing?</vt:lpstr>
      <vt:lpstr>Influencing factors on Wellbeing</vt:lpstr>
      <vt:lpstr>The Wellbeing Equation! </vt:lpstr>
      <vt:lpstr>Why are we discussing Wellbeing in Schools?</vt:lpstr>
      <vt:lpstr>What does a developing Culture of Wellbeing mean?</vt:lpstr>
      <vt:lpstr>What do we NOT need to do</vt:lpstr>
      <vt:lpstr>Resources currently available</vt:lpstr>
      <vt:lpstr>Facts</vt:lpstr>
      <vt:lpstr>Soul Search</vt:lpstr>
      <vt:lpstr>How can you build our own personal Resilience?</vt:lpstr>
      <vt:lpstr>Some school based activities/strategies </vt:lpstr>
      <vt:lpstr>What is doable</vt:lpstr>
      <vt:lpstr>Begin with the self and then reach out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Wellbeing – making it the heart of the school community</dc:title>
  <dc:creator>Maria Doyle</dc:creator>
  <cp:lastModifiedBy>Jennifer McCarthy</cp:lastModifiedBy>
  <cp:revision>22</cp:revision>
  <dcterms:created xsi:type="dcterms:W3CDTF">2016-05-16T10:11:45Z</dcterms:created>
  <dcterms:modified xsi:type="dcterms:W3CDTF">2016-05-17T10:39:31Z</dcterms:modified>
</cp:coreProperties>
</file>