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256" r:id="rId5"/>
    <p:sldId id="257" r:id="rId6"/>
    <p:sldId id="258" r:id="rId7"/>
    <p:sldId id="259" r:id="rId8"/>
    <p:sldId id="268" r:id="rId9"/>
    <p:sldId id="260" r:id="rId10"/>
    <p:sldId id="261" r:id="rId11"/>
    <p:sldId id="267" r:id="rId12"/>
    <p:sldId id="262" r:id="rId13"/>
    <p:sldId id="263" r:id="rId14"/>
    <p:sldId id="277" r:id="rId15"/>
    <p:sldId id="269" r:id="rId16"/>
    <p:sldId id="274" r:id="rId17"/>
    <p:sldId id="270" r:id="rId18"/>
    <p:sldId id="275" r:id="rId19"/>
    <p:sldId id="271" r:id="rId20"/>
    <p:sldId id="272" r:id="rId21"/>
    <p:sldId id="276" r:id="rId22"/>
    <p:sldId id="278" r:id="rId23"/>
    <p:sldId id="273" r:id="rId24"/>
    <p:sldId id="265" r:id="rId25"/>
    <p:sldId id="266" r:id="rId26"/>
    <p:sldId id="264" r:id="rId27"/>
  </p:sldIdLst>
  <p:sldSz cx="12192000" cy="6858000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82139" autoAdjust="0"/>
  </p:normalViewPr>
  <p:slideViewPr>
    <p:cSldViewPr snapToGrid="0">
      <p:cViewPr varScale="1">
        <p:scale>
          <a:sx n="93" d="100"/>
          <a:sy n="93" d="100"/>
        </p:scale>
        <p:origin x="1914" y="114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947E0-8039-4917-847D-0C33E685CDE0}" type="datetimeFigureOut">
              <a:rPr lang="en-IE" smtClean="0"/>
              <a:t>07/02/2024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C2DCF-3248-48E2-957F-B1FB32CC1D4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80029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C2DCF-3248-48E2-957F-B1FB32CC1D4A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4421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C2DCF-3248-48E2-957F-B1FB32CC1D4A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6871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C2DCF-3248-48E2-957F-B1FB32CC1D4A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64825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46D5E-7C65-70AD-5DEB-29DF62F9F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3718E-361A-3545-BBB5-06ACECC88767}" type="datetimeFigureOut">
              <a:rPr lang="en-US"/>
              <a:pPr>
                <a:defRPr/>
              </a:pPr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6F9BB-C8EC-C136-17EA-0934B6E85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3B3A0-5BE6-2F0A-8B8D-C43B3147C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912B3-5510-754B-9F96-63DF14640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96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CCA2E-0CC7-1135-21E5-CC7357FF8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CEED8-A318-DF49-A782-F9D2F227C7B1}" type="datetimeFigureOut">
              <a:rPr lang="en-US"/>
              <a:pPr>
                <a:defRPr/>
              </a:pPr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DFEE5-0F32-218E-38E5-AF92D4B4C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2FB73-06D3-765C-7B18-E85BFAA71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F1B33-847B-ED47-A720-39D597864A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41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FEEF2-9553-C171-E84C-4BCF8DE64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7906E-E15D-E443-9BF5-94F378C983BD}" type="datetimeFigureOut">
              <a:rPr lang="en-US"/>
              <a:pPr>
                <a:defRPr/>
              </a:pPr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8A336-483D-873D-742E-F908F1F64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ACA3C-CB14-487D-5ACD-0FC844178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6FAE7-85B2-B040-8B18-990DF422B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33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ABFBD-9FF2-53AB-AA68-9602FB6A0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39230-F34D-9146-9123-9F8A365AE902}" type="datetimeFigureOut">
              <a:rPr lang="en-US"/>
              <a:pPr>
                <a:defRPr/>
              </a:pPr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F47B3-345B-AF50-D0C1-466208A89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8E41F-B495-DD7F-7B0A-45BC96C3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A225E-9D8D-BA42-A949-2CF8DDA5E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72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17D45-A7E7-5A9D-ABAB-577BA8717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FCC16-7F71-774E-B5B7-391312D60541}" type="datetimeFigureOut">
              <a:rPr lang="en-US"/>
              <a:pPr>
                <a:defRPr/>
              </a:pPr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EC8F8-9A87-8548-D517-EA6D7EB5F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0FAF3-29A7-F318-8E6C-F25A8844D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DF307-B500-A344-A869-A534ADA69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77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E9CA6-60D5-E390-4478-F7345BF69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E6D87-EE25-B44A-8555-D112EC1AECE0}" type="datetimeFigureOut">
              <a:rPr lang="en-US"/>
              <a:pPr>
                <a:defRPr/>
              </a:pPr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E10FC-D7B7-B734-459E-D21F44512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A7031-5E2A-D816-E5BE-AD853829E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D34A4-B401-4C42-905D-750B5C4129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29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A5C303F-1075-98CA-290A-CACCAE700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EE7B5-C4A9-1147-8CDB-AA69B0F57752}" type="datetimeFigureOut">
              <a:rPr lang="en-US"/>
              <a:pPr>
                <a:defRPr/>
              </a:pPr>
              <a:t>2/7/2024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0A9C17-669B-2E42-31D7-98D3CD9E2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6AFEC9-7527-DCAF-D36D-1D7A4F0E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39DCC-2E55-2140-9298-EF984A6FE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58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2E94EF1-2E93-8337-72D6-8F6E3D64E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504BC-7F51-7842-89FA-3749039D5F91}" type="datetimeFigureOut">
              <a:rPr lang="en-US"/>
              <a:pPr>
                <a:defRPr/>
              </a:pPr>
              <a:t>2/7/2024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BD47164-8DFA-CCBE-4B99-1999ECA7C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1A19C66-10CA-87B6-FC70-00C219C85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38100-C364-4642-A7BE-7AF91283F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9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AD873AC-C674-9A72-05A0-C570DD1FE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EBEF1-981B-6546-BC4C-19686771F8E6}" type="datetimeFigureOut">
              <a:rPr lang="en-US"/>
              <a:pPr>
                <a:defRPr/>
              </a:pPr>
              <a:t>2/7/2024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B90FFF-2B84-88C2-1B65-146EE3017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167B053-97D9-9502-C31E-EB7822BD3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B4D5F-D055-B043-9CE5-5B4E1F904B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7438A88-68E4-1E7F-2D88-174BBE713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FA787-8BB4-E246-AB06-A0DFD596F30E}" type="datetimeFigureOut">
              <a:rPr lang="en-US"/>
              <a:pPr>
                <a:defRPr/>
              </a:pPr>
              <a:t>2/7/2024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D10DDD4-E083-8999-FB60-0B7C756CE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F6AC4A1-3584-8EEC-204E-6873DFA33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12A36-8D63-5840-9969-8ACC75E58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74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7D81B24-37E2-C251-A6CF-CC529858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2CE00-3AC5-6B40-A27E-2119DAFAC685}" type="datetimeFigureOut">
              <a:rPr lang="en-US"/>
              <a:pPr>
                <a:defRPr/>
              </a:pPr>
              <a:t>2/7/2024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AECDDE-AFF2-9E0E-C215-3F99F1BA0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C762F4-21CB-6204-11D7-BC34F7E79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D648A-1E15-6843-AA68-9A98358A94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8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091355F-103D-6845-FFE2-7B15772F0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CF299-89DC-284E-A4CB-38993FED18C6}" type="datetimeFigureOut">
              <a:rPr lang="en-US"/>
              <a:pPr>
                <a:defRPr/>
              </a:pPr>
              <a:t>2/7/2024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E3128CE-DEF7-F9A7-EA3C-A8D687989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71F3BDC-88FF-79DD-ACAB-5494C537A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EE2EF-A8B1-E04E-9B75-2F243F898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29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5880C24-96B4-2A7B-6DE2-F57E410E68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7DAAE91-D20F-04B6-00C8-41A81D54B6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7F30E-644B-5929-2443-78031F5BF9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2EF9C10-2324-8E41-ACA8-F4A4AA4286EE}" type="datetimeFigureOut">
              <a:rPr lang="en-US"/>
              <a:pPr>
                <a:defRPr/>
              </a:pPr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938CD-89BB-0C83-8CDF-918EC20E15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458E1-1281-CE84-6D39-2FD0F576F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0BE7DE9-32EF-6B49-8D59-BC712A7561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" name="Title 1">
            <a:extLst>
              <a:ext uri="{FF2B5EF4-FFF2-40B4-BE49-F238E27FC236}">
                <a16:creationId xmlns:a16="http://schemas.microsoft.com/office/drawing/2014/main" id="{F5950CA3-6277-F984-2AD2-B651AEEC64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en-US" sz="4000" dirty="0"/>
              <a:t>Fostering a </a:t>
            </a:r>
            <a:br>
              <a:rPr lang="en-US" altLang="en-US" sz="4000" dirty="0"/>
            </a:br>
            <a:r>
              <a:rPr lang="en-US" altLang="en-US" sz="4000" dirty="0"/>
              <a:t>Whole-of-School Culture of Well-being</a:t>
            </a:r>
          </a:p>
        </p:txBody>
      </p:sp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058" name="Rectangle 205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9" name="Rectangle 205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BB3AB6-EBF9-5095-E076-5FC86E428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704" y="-184444"/>
            <a:ext cx="1456605" cy="2147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E68531-1F37-4602-9498-3DCE3E218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085" y="834637"/>
            <a:ext cx="5667158" cy="37781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8FC3A1-5B2A-484E-8614-FAE741208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1" y="2673552"/>
            <a:ext cx="2759702" cy="41395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0" name="Text Placeholder 2">
            <a:extLst>
              <a:ext uri="{FF2B5EF4-FFF2-40B4-BE49-F238E27FC236}">
                <a16:creationId xmlns:a16="http://schemas.microsoft.com/office/drawing/2014/main" id="{D857C56D-0F68-D61D-C99B-27567FF957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84285" y="2833702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2400" dirty="0"/>
              <a:t>Enda McGorman</a:t>
            </a:r>
          </a:p>
          <a:p>
            <a:r>
              <a:rPr lang="en-US" altLang="en-US" sz="2400" dirty="0"/>
              <a:t>Principal of MMOH Senior National School since 2001. </a:t>
            </a:r>
          </a:p>
          <a:p>
            <a:r>
              <a:rPr lang="en-US" altLang="en-US" sz="2400" dirty="0"/>
              <a:t>Currently Seconded to the CPSMA.</a:t>
            </a:r>
          </a:p>
          <a:p>
            <a:r>
              <a:rPr lang="en-US" altLang="en-US" sz="2400" dirty="0"/>
              <a:t>Delighted to share practical strategies for staff well-being.</a:t>
            </a:r>
          </a:p>
          <a:p>
            <a:endParaRPr lang="en-US" alt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F4A9E14-C98E-E09E-F8D7-B63AB37FF7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055613"/>
              </p:ext>
            </p:extLst>
          </p:nvPr>
        </p:nvGraphicFramePr>
        <p:xfrm>
          <a:off x="255494" y="229448"/>
          <a:ext cx="11672048" cy="6646157"/>
        </p:xfrm>
        <a:graphic>
          <a:graphicData uri="http://schemas.openxmlformats.org/drawingml/2006/table">
            <a:tbl>
              <a:tblPr/>
              <a:tblGrid>
                <a:gridCol w="5809130">
                  <a:extLst>
                    <a:ext uri="{9D8B030D-6E8A-4147-A177-3AD203B41FA5}">
                      <a16:colId xmlns:a16="http://schemas.microsoft.com/office/drawing/2014/main" val="1583670836"/>
                    </a:ext>
                  </a:extLst>
                </a:gridCol>
                <a:gridCol w="5862918">
                  <a:extLst>
                    <a:ext uri="{9D8B030D-6E8A-4147-A177-3AD203B41FA5}">
                      <a16:colId xmlns:a16="http://schemas.microsoft.com/office/drawing/2014/main" val="4183545403"/>
                    </a:ext>
                  </a:extLst>
                </a:gridCol>
              </a:tblGrid>
              <a:tr h="412491">
                <a:tc>
                  <a:txBody>
                    <a:bodyPr/>
                    <a:lstStyle/>
                    <a:p>
                      <a:pPr fontAlgn="b"/>
                      <a:r>
                        <a:rPr lang="en-IE" sz="2800" b="1" dirty="0">
                          <a:effectLst/>
                        </a:rPr>
                        <a:t>Well-Being Initiatives</a:t>
                      </a:r>
                    </a:p>
                  </a:txBody>
                  <a:tcPr marL="39921" marR="39921" marT="19960" marB="19960" anchor="b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IE" sz="2800" b="1" dirty="0">
                          <a:effectLst/>
                        </a:rPr>
                        <a:t>Menu Board</a:t>
                      </a:r>
                    </a:p>
                  </a:txBody>
                  <a:tcPr marL="39921" marR="39921" marT="19960" marB="19960" anchor="b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9819920"/>
                  </a:ext>
                </a:extLst>
              </a:tr>
              <a:tr h="339546">
                <a:tc>
                  <a:txBody>
                    <a:bodyPr/>
                    <a:lstStyle/>
                    <a:p>
                      <a:pPr fontAlgn="base"/>
                      <a:r>
                        <a:rPr lang="en-IE" sz="2000">
                          <a:effectLst/>
                        </a:rPr>
                        <a:t>Scones</a:t>
                      </a:r>
                    </a:p>
                  </a:txBody>
                  <a:tcPr marL="39921" marR="39921" marT="19960" marB="19960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IE" sz="2000">
                          <a:effectLst/>
                        </a:rPr>
                        <a:t>Thank Crunchie it’s Friday!</a:t>
                      </a:r>
                    </a:p>
                  </a:txBody>
                  <a:tcPr marL="39921" marR="39921" marT="19960" marB="19960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6037990"/>
                  </a:ext>
                </a:extLst>
              </a:tr>
              <a:tr h="827695">
                <a:tc>
                  <a:txBody>
                    <a:bodyPr/>
                    <a:lstStyle/>
                    <a:p>
                      <a:pPr fontAlgn="base"/>
                      <a:r>
                        <a:rPr lang="en-IE" sz="2000" dirty="0">
                          <a:effectLst/>
                        </a:rPr>
                        <a:t>Secret Santa/Summer Santa</a:t>
                      </a:r>
                    </a:p>
                  </a:txBody>
                  <a:tcPr marL="39921" marR="39921" marT="19960" marB="19960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IE" sz="2000" dirty="0">
                          <a:effectLst/>
                        </a:rPr>
                        <a:t>Staff Awards and Prizes: Weekly random raffles for valued items (wine, chocolate, duty cover, parking spot).</a:t>
                      </a:r>
                    </a:p>
                  </a:txBody>
                  <a:tcPr marL="39921" marR="39921" marT="19960" marB="19960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4553652"/>
                  </a:ext>
                </a:extLst>
              </a:tr>
              <a:tr h="636428">
                <a:tc>
                  <a:txBody>
                    <a:bodyPr/>
                    <a:lstStyle/>
                    <a:p>
                      <a:pPr fontAlgn="base"/>
                      <a:r>
                        <a:rPr lang="en-IE" sz="2000" dirty="0">
                          <a:effectLst/>
                        </a:rPr>
                        <a:t>12 Days of Christmas Raffle</a:t>
                      </a:r>
                    </a:p>
                  </a:txBody>
                  <a:tcPr marL="39921" marR="39921" marT="19960" marB="19960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IE" sz="2000" dirty="0">
                          <a:effectLst/>
                        </a:rPr>
                        <a:t>Easter Egg/Surprise (€5 Max)</a:t>
                      </a:r>
                    </a:p>
                  </a:txBody>
                  <a:tcPr marL="39921" marR="39921" marT="19960" marB="19960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293711"/>
                  </a:ext>
                </a:extLst>
              </a:tr>
              <a:tr h="575366">
                <a:tc>
                  <a:txBody>
                    <a:bodyPr/>
                    <a:lstStyle/>
                    <a:p>
                      <a:pPr fontAlgn="base"/>
                      <a:r>
                        <a:rPr lang="en-IE" sz="2000">
                          <a:effectLst/>
                        </a:rPr>
                        <a:t>Coffee Truck &amp; Ice Cream Van School Visit</a:t>
                      </a:r>
                    </a:p>
                  </a:txBody>
                  <a:tcPr marL="39921" marR="39921" marT="19960" marB="19960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IE" sz="2000">
                          <a:effectLst/>
                        </a:rPr>
                        <a:t>Staff Breakfast</a:t>
                      </a:r>
                    </a:p>
                  </a:txBody>
                  <a:tcPr marL="39921" marR="39921" marT="19960" marB="19960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201716"/>
                  </a:ext>
                </a:extLst>
              </a:tr>
              <a:tr h="339546">
                <a:tc>
                  <a:txBody>
                    <a:bodyPr/>
                    <a:lstStyle/>
                    <a:p>
                      <a:pPr fontAlgn="base"/>
                      <a:r>
                        <a:rPr lang="en-IE" sz="2000" dirty="0">
                          <a:effectLst/>
                        </a:rPr>
                        <a:t>After School Activities:</a:t>
                      </a:r>
                    </a:p>
                  </a:txBody>
                  <a:tcPr marL="39921" marR="39921" marT="19960" marB="19960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IE" sz="2000">
                          <a:effectLst/>
                        </a:rPr>
                        <a:t>Walk in Parks</a:t>
                      </a:r>
                    </a:p>
                  </a:txBody>
                  <a:tcPr marL="39921" marR="39921" marT="19960" marB="19960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2886195"/>
                  </a:ext>
                </a:extLst>
              </a:tr>
              <a:tr h="339546">
                <a:tc>
                  <a:txBody>
                    <a:bodyPr/>
                    <a:lstStyle/>
                    <a:p>
                      <a:pPr lvl="1" fontAlgn="base"/>
                      <a:r>
                        <a:rPr lang="en-IE" sz="2000">
                          <a:effectLst/>
                        </a:rPr>
                        <a:t>- Bike Hire &amp; Cycle</a:t>
                      </a:r>
                    </a:p>
                  </a:txBody>
                  <a:tcPr marL="39921" marR="39921" marT="19960" marB="19960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fontAlgn="base"/>
                      <a:r>
                        <a:rPr lang="en-IE" sz="2000" dirty="0">
                          <a:effectLst/>
                        </a:rPr>
                        <a:t>- Coffee &amp; Treats</a:t>
                      </a:r>
                    </a:p>
                  </a:txBody>
                  <a:tcPr marL="39921" marR="39921" marT="19960" marB="19960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913553"/>
                  </a:ext>
                </a:extLst>
              </a:tr>
              <a:tr h="339546">
                <a:tc>
                  <a:txBody>
                    <a:bodyPr/>
                    <a:lstStyle/>
                    <a:p>
                      <a:pPr lvl="1" fontAlgn="base"/>
                      <a:r>
                        <a:rPr lang="en-IE" sz="2000" dirty="0">
                          <a:effectLst/>
                        </a:rPr>
                        <a:t>- Step Challenge</a:t>
                      </a:r>
                    </a:p>
                  </a:txBody>
                  <a:tcPr marL="39921" marR="39921" marT="19960" marB="19960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fontAlgn="base"/>
                      <a:r>
                        <a:rPr lang="en-IE" sz="2000" dirty="0">
                          <a:effectLst/>
                        </a:rPr>
                        <a:t>- Staff Yoga</a:t>
                      </a:r>
                    </a:p>
                  </a:txBody>
                  <a:tcPr marL="39921" marR="39921" marT="19960" marB="19960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2649978"/>
                  </a:ext>
                </a:extLst>
              </a:tr>
              <a:tr h="445161">
                <a:tc>
                  <a:txBody>
                    <a:bodyPr/>
                    <a:lstStyle/>
                    <a:p>
                      <a:pPr lvl="1" fontAlgn="base"/>
                      <a:r>
                        <a:rPr lang="en-IE" sz="2000" dirty="0">
                          <a:effectLst/>
                        </a:rPr>
                        <a:t>- Teachers in Theme: Staff Bright Colours Day</a:t>
                      </a:r>
                    </a:p>
                  </a:txBody>
                  <a:tcPr marL="39921" marR="39921" marT="19960" marB="19960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fontAlgn="base"/>
                      <a:r>
                        <a:rPr lang="en-IE" sz="2000" dirty="0">
                          <a:effectLst/>
                        </a:rPr>
                        <a:t>- Extra 5mins of Yard</a:t>
                      </a:r>
                    </a:p>
                  </a:txBody>
                  <a:tcPr marL="39921" marR="39921" marT="19960" marB="19960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2995159"/>
                  </a:ext>
                </a:extLst>
              </a:tr>
              <a:tr h="636428">
                <a:tc>
                  <a:txBody>
                    <a:bodyPr/>
                    <a:lstStyle/>
                    <a:p>
                      <a:pPr fontAlgn="base"/>
                      <a:r>
                        <a:rPr lang="en-IE" sz="2000">
                          <a:effectLst/>
                        </a:rPr>
                        <a:t>Wellbeing Friday Afternoon: Encourage staff to leave on time for personal activities.</a:t>
                      </a:r>
                    </a:p>
                  </a:txBody>
                  <a:tcPr marL="39921" marR="39921" marT="19960" marB="19960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IE" sz="2000" dirty="0">
                          <a:effectLst/>
                        </a:rPr>
                        <a:t>Staff Book Club</a:t>
                      </a:r>
                    </a:p>
                  </a:txBody>
                  <a:tcPr marL="39921" marR="39921" marT="19960" marB="19960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4084540"/>
                  </a:ext>
                </a:extLst>
              </a:tr>
              <a:tr h="445161">
                <a:tc>
                  <a:txBody>
                    <a:bodyPr/>
                    <a:lstStyle/>
                    <a:p>
                      <a:pPr fontAlgn="base"/>
                      <a:r>
                        <a:rPr lang="en-IE" sz="2000">
                          <a:effectLst/>
                        </a:rPr>
                        <a:t>Drop Everything &amp; Dance</a:t>
                      </a:r>
                    </a:p>
                  </a:txBody>
                  <a:tcPr marL="39921" marR="39921" marT="19960" marB="19960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IE" sz="2000">
                          <a:effectLst/>
                        </a:rPr>
                        <a:t>Whole School Mindfulness Sessions</a:t>
                      </a:r>
                    </a:p>
                  </a:txBody>
                  <a:tcPr marL="39921" marR="39921" marT="19960" marB="19960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4938071"/>
                  </a:ext>
                </a:extLst>
              </a:tr>
              <a:tr h="445161">
                <a:tc>
                  <a:txBody>
                    <a:bodyPr/>
                    <a:lstStyle/>
                    <a:p>
                      <a:pPr fontAlgn="base"/>
                      <a:r>
                        <a:rPr lang="en-IE" sz="2000">
                          <a:effectLst/>
                        </a:rPr>
                        <a:t>Random Acts of Kindness Week</a:t>
                      </a:r>
                    </a:p>
                  </a:txBody>
                  <a:tcPr marL="39921" marR="39921" marT="19960" marB="19960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endParaRPr lang="en-IE" sz="2000" dirty="0">
                        <a:effectLst/>
                      </a:endParaRPr>
                    </a:p>
                  </a:txBody>
                  <a:tcPr marL="39921" marR="39921" marT="19960" marB="19960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128342"/>
                  </a:ext>
                </a:extLst>
              </a:tr>
              <a:tr h="6313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000" dirty="0">
                          <a:effectLst/>
                        </a:rPr>
                        <a:t>Sausage Rolls Morning</a:t>
                      </a:r>
                    </a:p>
                    <a:p>
                      <a:pPr fontAlgn="base"/>
                      <a:endParaRPr lang="en-IE" sz="2000" dirty="0">
                        <a:effectLst/>
                      </a:endParaRPr>
                    </a:p>
                  </a:txBody>
                  <a:tcPr marL="39921" marR="39921" marT="19960" marB="19960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endParaRPr lang="en-IE" sz="2000" dirty="0">
                        <a:effectLst/>
                      </a:endParaRPr>
                    </a:p>
                  </a:txBody>
                  <a:tcPr marL="39921" marR="39921" marT="19960" marB="19960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911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8635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8FC3D-FE00-7558-8A0A-AE245182D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9650A37F-4833-4C76-F2C2-5C70040186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014" y="327025"/>
            <a:ext cx="5167311" cy="14298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3600" dirty="0"/>
              <a:t>Pupil Well-Being: </a:t>
            </a:r>
            <a:br>
              <a:rPr lang="en-US" altLang="en-US" sz="3600" dirty="0"/>
            </a:br>
            <a:r>
              <a:rPr lang="en-US" altLang="en-US" sz="3600" dirty="0"/>
              <a:t>A Whole-School Approach</a:t>
            </a:r>
          </a:p>
        </p:txBody>
      </p:sp>
      <p:sp>
        <p:nvSpPr>
          <p:cNvPr id="8194" name="Text Placeholder 2">
            <a:extLst>
              <a:ext uri="{FF2B5EF4-FFF2-40B4-BE49-F238E27FC236}">
                <a16:creationId xmlns:a16="http://schemas.microsoft.com/office/drawing/2014/main" id="{831C9A97-1143-793F-D0C1-6DFA211819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1014" y="2645436"/>
            <a:ext cx="5167311" cy="3590925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altLang="en-US" sz="1800" dirty="0"/>
          </a:p>
        </p:txBody>
      </p:sp>
      <p:pic>
        <p:nvPicPr>
          <p:cNvPr id="3" name="Picture 2" descr="A bulletin board with pictures of people&#10;&#10;Description automatically generated">
            <a:extLst>
              <a:ext uri="{FF2B5EF4-FFF2-40B4-BE49-F238E27FC236}">
                <a16:creationId xmlns:a16="http://schemas.microsoft.com/office/drawing/2014/main" id="{CD95621A-C96A-9E78-3ABE-CE9E55B71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825" y="327025"/>
            <a:ext cx="7873918" cy="525184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653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C5E4A-FEE6-1DE6-14A2-41546C3B2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F24D4313-CCB3-5869-76C1-DF7125A4D1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014" y="327025"/>
            <a:ext cx="5167311" cy="14298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3600" dirty="0"/>
              <a:t>Pupil Well-Being: </a:t>
            </a:r>
            <a:br>
              <a:rPr lang="en-US" altLang="en-US" sz="3600" dirty="0"/>
            </a:br>
            <a:r>
              <a:rPr lang="en-US" altLang="en-US" sz="3600" dirty="0"/>
              <a:t>A Whole-School Approach</a:t>
            </a:r>
          </a:p>
        </p:txBody>
      </p:sp>
      <p:sp>
        <p:nvSpPr>
          <p:cNvPr id="8194" name="Text Placeholder 2">
            <a:extLst>
              <a:ext uri="{FF2B5EF4-FFF2-40B4-BE49-F238E27FC236}">
                <a16:creationId xmlns:a16="http://schemas.microsoft.com/office/drawing/2014/main" id="{79B6B149-5E6B-42F2-DA4B-84D63AF151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1014" y="2645436"/>
            <a:ext cx="5167311" cy="35909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US" sz="1800" dirty="0"/>
              <a:t>Healthy Eating</a:t>
            </a:r>
          </a:p>
          <a:p>
            <a:endParaRPr lang="en-US" altLang="en-US" sz="1800" dirty="0"/>
          </a:p>
        </p:txBody>
      </p:sp>
      <p:pic>
        <p:nvPicPr>
          <p:cNvPr id="4" name="Picture 3" descr="A group of girls sitting on a bench&#10;&#10;Description automatically generated">
            <a:extLst>
              <a:ext uri="{FF2B5EF4-FFF2-40B4-BE49-F238E27FC236}">
                <a16:creationId xmlns:a16="http://schemas.microsoft.com/office/drawing/2014/main" id="{760344AA-BD39-E42D-D6AE-0DA3855AC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993" y="327025"/>
            <a:ext cx="7494335" cy="4998663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6100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050CE-89F4-0E02-8150-9845D00DC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4E4FC523-9E94-31B1-9855-0D723FFA26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014" y="327025"/>
            <a:ext cx="5167311" cy="14298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3600" dirty="0"/>
              <a:t>Pupil Well-Being: </a:t>
            </a:r>
            <a:br>
              <a:rPr lang="en-US" altLang="en-US" sz="3600" dirty="0"/>
            </a:br>
            <a:r>
              <a:rPr lang="en-US" altLang="en-US" sz="3600" dirty="0"/>
              <a:t>A Whole-School Approach</a:t>
            </a:r>
          </a:p>
        </p:txBody>
      </p:sp>
      <p:sp>
        <p:nvSpPr>
          <p:cNvPr id="8194" name="Text Placeholder 2">
            <a:extLst>
              <a:ext uri="{FF2B5EF4-FFF2-40B4-BE49-F238E27FC236}">
                <a16:creationId xmlns:a16="http://schemas.microsoft.com/office/drawing/2014/main" id="{EAB25310-562B-35DE-4E45-CF0CB936CD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1014" y="2645436"/>
            <a:ext cx="5167311" cy="35909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US" sz="1800" dirty="0"/>
              <a:t>Healthy Eating</a:t>
            </a:r>
          </a:p>
          <a:p>
            <a:r>
              <a:rPr lang="en-US" altLang="en-US" sz="1800" dirty="0"/>
              <a:t>Physical well-being </a:t>
            </a:r>
          </a:p>
          <a:p>
            <a:endParaRPr lang="en-US" altLang="en-US" sz="1800" dirty="0"/>
          </a:p>
        </p:txBody>
      </p:sp>
      <p:pic>
        <p:nvPicPr>
          <p:cNvPr id="3" name="Picture 2" descr="A group of kids playing basketball&#10;&#10;Description automatically generated">
            <a:extLst>
              <a:ext uri="{FF2B5EF4-FFF2-40B4-BE49-F238E27FC236}">
                <a16:creationId xmlns:a16="http://schemas.microsoft.com/office/drawing/2014/main" id="{420FD8E6-44F6-7206-4A4A-5C92BA580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916" y="0"/>
            <a:ext cx="5482828" cy="6858000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7680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F43DB-7A0E-2D5F-EE6F-CE6084F2A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B70D23DA-8315-877E-D500-9A8E9D722F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014" y="327025"/>
            <a:ext cx="5167311" cy="14298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3600" dirty="0"/>
              <a:t>Pupil Well-Being: </a:t>
            </a:r>
            <a:br>
              <a:rPr lang="en-US" altLang="en-US" sz="3600" dirty="0"/>
            </a:br>
            <a:r>
              <a:rPr lang="en-US" altLang="en-US" sz="3600" dirty="0"/>
              <a:t>A Whole-School Approach</a:t>
            </a:r>
          </a:p>
        </p:txBody>
      </p:sp>
      <p:sp>
        <p:nvSpPr>
          <p:cNvPr id="8194" name="Text Placeholder 2">
            <a:extLst>
              <a:ext uri="{FF2B5EF4-FFF2-40B4-BE49-F238E27FC236}">
                <a16:creationId xmlns:a16="http://schemas.microsoft.com/office/drawing/2014/main" id="{00CBA0DE-7DA1-9CD6-3A73-7A33B7EFB8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1014" y="2645436"/>
            <a:ext cx="5167311" cy="35909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US" sz="1800" dirty="0"/>
              <a:t>Healthy Eating</a:t>
            </a:r>
          </a:p>
          <a:p>
            <a:r>
              <a:rPr lang="en-US" altLang="en-US" sz="1800" dirty="0"/>
              <a:t>Physical well-being </a:t>
            </a:r>
          </a:p>
          <a:p>
            <a:r>
              <a:rPr lang="en-US" altLang="en-US" sz="1800" dirty="0"/>
              <a:t>An Active School!</a:t>
            </a:r>
          </a:p>
          <a:p>
            <a:endParaRPr lang="en-US" altLang="en-US" sz="1800" dirty="0"/>
          </a:p>
        </p:txBody>
      </p:sp>
      <p:pic>
        <p:nvPicPr>
          <p:cNvPr id="3" name="Picture 2" descr="A group of children running on a playground&#10;&#10;Description automatically generated">
            <a:extLst>
              <a:ext uri="{FF2B5EF4-FFF2-40B4-BE49-F238E27FC236}">
                <a16:creationId xmlns:a16="http://schemas.microsoft.com/office/drawing/2014/main" id="{973DAAE3-8BB7-154C-89DA-E93CE603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441" y="486070"/>
            <a:ext cx="7337934" cy="4894345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11444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5B89B-D87C-30BF-4473-BAC05D742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5FACE1A9-B2FD-0EB3-CD13-BB0C7C0A2D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014" y="327025"/>
            <a:ext cx="5167311" cy="14298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3600" dirty="0"/>
              <a:t>Pupil Well-Being: </a:t>
            </a:r>
            <a:br>
              <a:rPr lang="en-US" altLang="en-US" sz="3600" dirty="0"/>
            </a:br>
            <a:r>
              <a:rPr lang="en-US" altLang="en-US" sz="3600" dirty="0"/>
              <a:t>A Whole-School Approach</a:t>
            </a:r>
          </a:p>
        </p:txBody>
      </p:sp>
      <p:sp>
        <p:nvSpPr>
          <p:cNvPr id="8194" name="Text Placeholder 2">
            <a:extLst>
              <a:ext uri="{FF2B5EF4-FFF2-40B4-BE49-F238E27FC236}">
                <a16:creationId xmlns:a16="http://schemas.microsoft.com/office/drawing/2014/main" id="{1622CFC6-8240-7F9A-688D-690877B27B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1014" y="2645436"/>
            <a:ext cx="5167311" cy="35909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US" sz="1800" dirty="0"/>
              <a:t>Healthy Eating</a:t>
            </a:r>
          </a:p>
          <a:p>
            <a:r>
              <a:rPr lang="en-US" altLang="en-US" sz="1800" dirty="0"/>
              <a:t>Physical well-being </a:t>
            </a:r>
          </a:p>
          <a:p>
            <a:r>
              <a:rPr lang="en-US" altLang="en-US" sz="1800" dirty="0"/>
              <a:t>An Active School!</a:t>
            </a:r>
          </a:p>
          <a:p>
            <a:r>
              <a:rPr lang="en-US" altLang="en-US" sz="1800" dirty="0"/>
              <a:t>Drop Everything and Dance!</a:t>
            </a:r>
          </a:p>
          <a:p>
            <a:endParaRPr lang="en-US" alt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6A7110-584E-786B-38A6-01AF4C205E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81" r="9492"/>
          <a:stretch/>
        </p:blipFill>
        <p:spPr>
          <a:xfrm>
            <a:off x="6096000" y="327025"/>
            <a:ext cx="5614986" cy="5600364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9667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45EE7-2765-80AB-E76C-8DE6AC14E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22B97753-9627-A646-BD57-4ECE517A2A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014" y="327025"/>
            <a:ext cx="5167311" cy="14298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3600" dirty="0"/>
              <a:t>Pupil Well-Being: </a:t>
            </a:r>
            <a:br>
              <a:rPr lang="en-US" altLang="en-US" sz="3600" dirty="0"/>
            </a:br>
            <a:r>
              <a:rPr lang="en-US" altLang="en-US" sz="3600" dirty="0"/>
              <a:t>A Whole-School Approach</a:t>
            </a:r>
          </a:p>
        </p:txBody>
      </p:sp>
      <p:sp>
        <p:nvSpPr>
          <p:cNvPr id="8194" name="Text Placeholder 2">
            <a:extLst>
              <a:ext uri="{FF2B5EF4-FFF2-40B4-BE49-F238E27FC236}">
                <a16:creationId xmlns:a16="http://schemas.microsoft.com/office/drawing/2014/main" id="{C89F5507-9096-B498-E27B-F7BB61A022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1014" y="2645436"/>
            <a:ext cx="5167311" cy="35909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US" sz="1800" dirty="0"/>
              <a:t>Healthy Eating</a:t>
            </a:r>
          </a:p>
          <a:p>
            <a:r>
              <a:rPr lang="en-US" altLang="en-US" sz="1800" dirty="0"/>
              <a:t>Physical well-being </a:t>
            </a:r>
          </a:p>
          <a:p>
            <a:r>
              <a:rPr lang="en-US" altLang="en-US" sz="1800" dirty="0"/>
              <a:t>An Active School!</a:t>
            </a:r>
          </a:p>
          <a:p>
            <a:r>
              <a:rPr lang="en-US" altLang="en-US" sz="1800" dirty="0"/>
              <a:t>Drop Everything and Dance!</a:t>
            </a:r>
          </a:p>
          <a:p>
            <a:r>
              <a:rPr lang="en-US" altLang="en-US" sz="1800" dirty="0"/>
              <a:t>Mindfulness</a:t>
            </a:r>
          </a:p>
          <a:p>
            <a:r>
              <a:rPr lang="en-US" altLang="en-US" sz="1800" dirty="0"/>
              <a:t>Mental Well-being</a:t>
            </a:r>
          </a:p>
          <a:p>
            <a:endParaRPr lang="en-US" altLang="en-US" sz="1800" dirty="0"/>
          </a:p>
        </p:txBody>
      </p:sp>
      <p:pic>
        <p:nvPicPr>
          <p:cNvPr id="3" name="Picture 2" descr="A group of children sitting on a wooden bench&#10;&#10;Description automatically generated">
            <a:extLst>
              <a:ext uri="{FF2B5EF4-FFF2-40B4-BE49-F238E27FC236}">
                <a16:creationId xmlns:a16="http://schemas.microsoft.com/office/drawing/2014/main" id="{36532A6A-A27A-E2D8-0E14-839499673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325" y="405190"/>
            <a:ext cx="7071080" cy="4716355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0326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5290A-861C-02EB-1AB7-C814E62BF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705C41FF-9F49-B895-68AE-A5B61DA019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014" y="327025"/>
            <a:ext cx="5167311" cy="14298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3600" dirty="0"/>
              <a:t>Pupil Well-Being: </a:t>
            </a:r>
            <a:br>
              <a:rPr lang="en-US" altLang="en-US" sz="3600" dirty="0"/>
            </a:br>
            <a:r>
              <a:rPr lang="en-US" altLang="en-US" sz="3600" dirty="0"/>
              <a:t>A Whole-School Approach</a:t>
            </a:r>
          </a:p>
        </p:txBody>
      </p:sp>
      <p:sp>
        <p:nvSpPr>
          <p:cNvPr id="8194" name="Text Placeholder 2">
            <a:extLst>
              <a:ext uri="{FF2B5EF4-FFF2-40B4-BE49-F238E27FC236}">
                <a16:creationId xmlns:a16="http://schemas.microsoft.com/office/drawing/2014/main" id="{449BD29D-D3CB-F887-012E-7316BDD561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1014" y="2645436"/>
            <a:ext cx="5167311" cy="35909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US" sz="1800" dirty="0"/>
              <a:t>Healthy Eating</a:t>
            </a:r>
          </a:p>
          <a:p>
            <a:r>
              <a:rPr lang="en-US" altLang="en-US" sz="1800" dirty="0"/>
              <a:t>Physical well-being </a:t>
            </a:r>
          </a:p>
          <a:p>
            <a:r>
              <a:rPr lang="en-US" altLang="en-US" sz="1800" dirty="0"/>
              <a:t>An Active School!</a:t>
            </a:r>
          </a:p>
          <a:p>
            <a:r>
              <a:rPr lang="en-US" altLang="en-US" sz="1800" dirty="0"/>
              <a:t>Drop Everything and Dance!</a:t>
            </a:r>
          </a:p>
          <a:p>
            <a:r>
              <a:rPr lang="en-US" altLang="en-US" sz="1800" dirty="0"/>
              <a:t>Mindfulness</a:t>
            </a:r>
          </a:p>
          <a:p>
            <a:r>
              <a:rPr lang="en-US" altLang="en-US" sz="1800" dirty="0"/>
              <a:t>Mental Well-being</a:t>
            </a:r>
          </a:p>
          <a:p>
            <a:r>
              <a:rPr lang="en-US" altLang="en-US" sz="1800" dirty="0"/>
              <a:t>Friends for Life Programme</a:t>
            </a:r>
          </a:p>
          <a:p>
            <a:endParaRPr lang="en-US" altLang="en-US" sz="1800" dirty="0"/>
          </a:p>
        </p:txBody>
      </p:sp>
      <p:pic>
        <p:nvPicPr>
          <p:cNvPr id="8" name="Picture 7" descr="A group of girls in school uniforms&#10;&#10;Description automatically generated">
            <a:extLst>
              <a:ext uri="{FF2B5EF4-FFF2-40B4-BE49-F238E27FC236}">
                <a16:creationId xmlns:a16="http://schemas.microsoft.com/office/drawing/2014/main" id="{B3700F0A-7DB1-68C7-3825-8239A9F9B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476" y="621639"/>
            <a:ext cx="7565204" cy="504593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57309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71CE2-F8E3-660B-CCDE-1080B745E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B4E2B78F-F41E-9766-EEB5-3CF56C165E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014" y="327025"/>
            <a:ext cx="5167311" cy="14298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3600" dirty="0"/>
              <a:t>Pupil Well-Being: </a:t>
            </a:r>
            <a:br>
              <a:rPr lang="en-US" altLang="en-US" sz="3600" dirty="0"/>
            </a:br>
            <a:r>
              <a:rPr lang="en-US" altLang="en-US" sz="3600" dirty="0"/>
              <a:t>A Whole-School Approach</a:t>
            </a:r>
          </a:p>
        </p:txBody>
      </p:sp>
      <p:sp>
        <p:nvSpPr>
          <p:cNvPr id="8194" name="Text Placeholder 2">
            <a:extLst>
              <a:ext uri="{FF2B5EF4-FFF2-40B4-BE49-F238E27FC236}">
                <a16:creationId xmlns:a16="http://schemas.microsoft.com/office/drawing/2014/main" id="{8C720496-2E27-651F-711E-E0E03B718A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1014" y="2645436"/>
            <a:ext cx="5167311" cy="35909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US" sz="1800" dirty="0"/>
              <a:t>Healthy Eating</a:t>
            </a:r>
          </a:p>
          <a:p>
            <a:r>
              <a:rPr lang="en-US" altLang="en-US" sz="1800" dirty="0"/>
              <a:t>Physical well-being </a:t>
            </a:r>
          </a:p>
          <a:p>
            <a:r>
              <a:rPr lang="en-US" altLang="en-US" sz="1800" dirty="0"/>
              <a:t>An Active School!</a:t>
            </a:r>
          </a:p>
          <a:p>
            <a:r>
              <a:rPr lang="en-US" altLang="en-US" sz="1800" dirty="0"/>
              <a:t>Drop Everything and Dance!</a:t>
            </a:r>
          </a:p>
          <a:p>
            <a:r>
              <a:rPr lang="en-US" altLang="en-US" sz="1800" dirty="0"/>
              <a:t>Mindfulness</a:t>
            </a:r>
          </a:p>
          <a:p>
            <a:r>
              <a:rPr lang="en-US" altLang="en-US" sz="1800" dirty="0"/>
              <a:t>Mental Well-being</a:t>
            </a:r>
          </a:p>
          <a:p>
            <a:r>
              <a:rPr lang="en-US" altLang="en-US" sz="1800" dirty="0"/>
              <a:t>Friends for Life Programme</a:t>
            </a:r>
          </a:p>
          <a:p>
            <a:r>
              <a:rPr lang="en-US" altLang="en-US" sz="1800" dirty="0"/>
              <a:t>Social Wellbeing</a:t>
            </a:r>
          </a:p>
          <a:p>
            <a:endParaRPr lang="en-US" altLang="en-US" sz="1800" dirty="0"/>
          </a:p>
        </p:txBody>
      </p:sp>
      <p:pic>
        <p:nvPicPr>
          <p:cNvPr id="6" name="Picture 5" descr="A group of children reading books&#10;&#10;Description automatically generated">
            <a:extLst>
              <a:ext uri="{FF2B5EF4-FFF2-40B4-BE49-F238E27FC236}">
                <a16:creationId xmlns:a16="http://schemas.microsoft.com/office/drawing/2014/main" id="{0788011C-F2D0-BB5E-DA15-D5244A97B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783" y="515259"/>
            <a:ext cx="7483881" cy="4991690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29627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DA807-5650-27FD-40BD-6900AE0E7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795E66EC-3FF0-C074-1DE0-F48CB79AA9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014" y="327025"/>
            <a:ext cx="5167311" cy="14298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3600" dirty="0"/>
              <a:t>Pupil Well-Being: </a:t>
            </a:r>
            <a:br>
              <a:rPr lang="en-US" altLang="en-US" sz="3600" dirty="0"/>
            </a:br>
            <a:r>
              <a:rPr lang="en-US" altLang="en-US" sz="3600" dirty="0"/>
              <a:t>A Whole-School Approach</a:t>
            </a:r>
          </a:p>
        </p:txBody>
      </p:sp>
      <p:sp>
        <p:nvSpPr>
          <p:cNvPr id="8194" name="Text Placeholder 2">
            <a:extLst>
              <a:ext uri="{FF2B5EF4-FFF2-40B4-BE49-F238E27FC236}">
                <a16:creationId xmlns:a16="http://schemas.microsoft.com/office/drawing/2014/main" id="{58D92460-F009-CD5A-2678-AD1BC2BB2D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1014" y="2645436"/>
            <a:ext cx="5167311" cy="35909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US" sz="1800" dirty="0"/>
              <a:t>Healthy Eating</a:t>
            </a:r>
          </a:p>
          <a:p>
            <a:r>
              <a:rPr lang="en-US" altLang="en-US" sz="1800" dirty="0"/>
              <a:t>Physical well-being </a:t>
            </a:r>
          </a:p>
          <a:p>
            <a:r>
              <a:rPr lang="en-US" altLang="en-US" sz="1800" dirty="0"/>
              <a:t>An Active School!</a:t>
            </a:r>
          </a:p>
          <a:p>
            <a:r>
              <a:rPr lang="en-US" altLang="en-US" sz="1800" dirty="0"/>
              <a:t>Drop Everything and Dance!</a:t>
            </a:r>
          </a:p>
          <a:p>
            <a:r>
              <a:rPr lang="en-US" altLang="en-US" sz="1800" dirty="0"/>
              <a:t>Mindfulness</a:t>
            </a:r>
          </a:p>
          <a:p>
            <a:r>
              <a:rPr lang="en-US" altLang="en-US" sz="1800" dirty="0"/>
              <a:t>Mental Well-being</a:t>
            </a:r>
          </a:p>
          <a:p>
            <a:r>
              <a:rPr lang="en-US" altLang="en-US" sz="1800" dirty="0"/>
              <a:t>Friends for Life Programme</a:t>
            </a:r>
          </a:p>
          <a:p>
            <a:r>
              <a:rPr lang="en-US" altLang="en-US" sz="1800" dirty="0"/>
              <a:t>Social Wellbeing</a:t>
            </a:r>
          </a:p>
          <a:p>
            <a:r>
              <a:rPr lang="en-US" altLang="en-US" sz="1800" dirty="0"/>
              <a:t>Meeting children where they are struggling</a:t>
            </a:r>
          </a:p>
          <a:p>
            <a:endParaRPr lang="en-US" altLang="en-US" sz="1800" dirty="0"/>
          </a:p>
        </p:txBody>
      </p:sp>
      <p:pic>
        <p:nvPicPr>
          <p:cNvPr id="3" name="Picture 2" descr="A couple of boys on a field&#10;&#10;Description automatically generated">
            <a:extLst>
              <a:ext uri="{FF2B5EF4-FFF2-40B4-BE49-F238E27FC236}">
                <a16:creationId xmlns:a16="http://schemas.microsoft.com/office/drawing/2014/main" id="{8E9CB226-1157-D22B-FCF6-E56D8C1C1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248" y="408036"/>
            <a:ext cx="7280401" cy="4855971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8609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01" name="Rectangle 3100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4162D0-909C-CAF3-0483-2A8474D8EA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88" r="-2" b="1663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B584D4-32AA-8396-DB28-7AEB7477A0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31026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3103" name="Freeform: Shape 3102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05" name="Freeform: Shape 3104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73" name="Title 1">
            <a:extLst>
              <a:ext uri="{FF2B5EF4-FFF2-40B4-BE49-F238E27FC236}">
                <a16:creationId xmlns:a16="http://schemas.microsoft.com/office/drawing/2014/main" id="{959B483D-10A9-C0D9-6851-EF97EE9A7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Presentation Overview</a:t>
            </a:r>
          </a:p>
        </p:txBody>
      </p:sp>
      <p:sp>
        <p:nvSpPr>
          <p:cNvPr id="3107" name="Rectangle 310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109" name="Rectangle 310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11" name="Rectangle 3110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74" name="Text Placeholder 2">
            <a:extLst>
              <a:ext uri="{FF2B5EF4-FFF2-40B4-BE49-F238E27FC236}">
                <a16:creationId xmlns:a16="http://schemas.microsoft.com/office/drawing/2014/main" id="{C6C11D92-923E-C2FC-0309-63C7706529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8056" y="2512611"/>
            <a:ext cx="4832803" cy="366435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US" sz="2000" dirty="0"/>
              <a:t>School leader's pivotal role in staff well-being.</a:t>
            </a:r>
          </a:p>
          <a:p>
            <a:r>
              <a:rPr lang="en-US" altLang="en-US" sz="2000" dirty="0"/>
              <a:t>Key areas of emphasis:</a:t>
            </a:r>
          </a:p>
          <a:p>
            <a:pPr lvl="1"/>
            <a:r>
              <a:rPr lang="en-US" altLang="en-US" sz="2000" dirty="0"/>
              <a:t>  - Impactful leadership</a:t>
            </a:r>
          </a:p>
          <a:p>
            <a:pPr lvl="1"/>
            <a:r>
              <a:rPr lang="en-US" altLang="en-US" sz="2000" dirty="0"/>
              <a:t>  - Essential leadership</a:t>
            </a:r>
          </a:p>
          <a:p>
            <a:pPr lvl="1"/>
            <a:r>
              <a:rPr lang="en-US" altLang="en-US" sz="2000" dirty="0"/>
              <a:t>  - Opportunities for others to lead</a:t>
            </a:r>
          </a:p>
          <a:p>
            <a:r>
              <a:rPr lang="en-US" altLang="en-US" sz="2000" dirty="0"/>
              <a:t>Diverse strategies </a:t>
            </a:r>
          </a:p>
          <a:p>
            <a:endParaRPr lang="en-US" altLang="en-US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17E1E-A680-4622-79C1-32A553580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996D8A89-8BAA-2D7E-BEC1-5B9F5B1895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014" y="327025"/>
            <a:ext cx="5167311" cy="14298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3600" dirty="0"/>
              <a:t>Pupil Well-Being: </a:t>
            </a:r>
            <a:br>
              <a:rPr lang="en-US" altLang="en-US" sz="3600" dirty="0"/>
            </a:br>
            <a:r>
              <a:rPr lang="en-US" altLang="en-US" sz="3600" dirty="0"/>
              <a:t>A Whole-School Approach</a:t>
            </a:r>
          </a:p>
        </p:txBody>
      </p:sp>
      <p:sp>
        <p:nvSpPr>
          <p:cNvPr id="8194" name="Text Placeholder 2">
            <a:extLst>
              <a:ext uri="{FF2B5EF4-FFF2-40B4-BE49-F238E27FC236}">
                <a16:creationId xmlns:a16="http://schemas.microsoft.com/office/drawing/2014/main" id="{17D313FD-A546-AD72-B356-BCC97343C4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1014" y="2645436"/>
            <a:ext cx="5167311" cy="359092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altLang="en-US" sz="1800" dirty="0"/>
              <a:t>Healthy Eating</a:t>
            </a:r>
          </a:p>
          <a:p>
            <a:r>
              <a:rPr lang="en-US" altLang="en-US" sz="1800" dirty="0"/>
              <a:t>Physical well-being </a:t>
            </a:r>
          </a:p>
          <a:p>
            <a:r>
              <a:rPr lang="en-US" altLang="en-US" sz="1800" dirty="0"/>
              <a:t>An Active School!</a:t>
            </a:r>
          </a:p>
          <a:p>
            <a:r>
              <a:rPr lang="en-US" altLang="en-US" sz="1800" dirty="0"/>
              <a:t>Drop Everything and Dance!</a:t>
            </a:r>
          </a:p>
          <a:p>
            <a:r>
              <a:rPr lang="en-US" altLang="en-US" sz="1800" dirty="0"/>
              <a:t>Mindfulness</a:t>
            </a:r>
          </a:p>
          <a:p>
            <a:r>
              <a:rPr lang="en-US" altLang="en-US" sz="1800" dirty="0"/>
              <a:t>Mental Well-being</a:t>
            </a:r>
          </a:p>
          <a:p>
            <a:r>
              <a:rPr lang="en-US" altLang="en-US" sz="1800" dirty="0"/>
              <a:t>Friends for Life Programme</a:t>
            </a:r>
          </a:p>
          <a:p>
            <a:r>
              <a:rPr lang="en-US" altLang="en-US" sz="1800" dirty="0"/>
              <a:t>Social Wellbeing</a:t>
            </a:r>
          </a:p>
          <a:p>
            <a:r>
              <a:rPr lang="en-US" altLang="en-US" sz="1800" dirty="0"/>
              <a:t>Meeting children where they are struggling:</a:t>
            </a:r>
          </a:p>
          <a:p>
            <a:r>
              <a:rPr lang="en-US" altLang="en-US" sz="1800" dirty="0"/>
              <a:t>Hot Chocolate!</a:t>
            </a:r>
          </a:p>
          <a:p>
            <a:endParaRPr lang="en-US" altLang="en-US" sz="1800" dirty="0"/>
          </a:p>
        </p:txBody>
      </p:sp>
      <p:pic>
        <p:nvPicPr>
          <p:cNvPr id="3" name="Picture 2" descr="A couple of boys on a field&#10;&#10;Description automatically generated">
            <a:extLst>
              <a:ext uri="{FF2B5EF4-FFF2-40B4-BE49-F238E27FC236}">
                <a16:creationId xmlns:a16="http://schemas.microsoft.com/office/drawing/2014/main" id="{9D4A5A95-794B-E8EC-A54F-9E1B06225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248" y="408036"/>
            <a:ext cx="7280401" cy="4855971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1136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3009431-ABA2-40D4-9100-D3AD84856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277749" cy="4666987"/>
          </a:xfrm>
        </p:spPr>
        <p:txBody>
          <a:bodyPr/>
          <a:lstStyle/>
          <a:p>
            <a:r>
              <a:rPr lang="en-IE" sz="3600" b="1" dirty="0"/>
              <a:t>Continued Traditions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205477-4A9D-4A6C-B016-229C08815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179" y="-1054181"/>
            <a:ext cx="11019393" cy="826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4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3009431-ABA2-40D4-9100-D3AD84856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B8D97D-88A1-464C-B434-36BB8A226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42" y="-853880"/>
            <a:ext cx="4242955" cy="9428789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1D430C37-4B5C-4391-A971-87BEDEDEC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1786" y="1825625"/>
            <a:ext cx="5582014" cy="4351338"/>
          </a:xfrm>
        </p:spPr>
        <p:txBody>
          <a:bodyPr/>
          <a:lstStyle/>
          <a:p>
            <a:pPr marL="0" indent="0">
              <a:buNone/>
            </a:pPr>
            <a:r>
              <a:rPr lang="en-IE" sz="3600" b="1" dirty="0">
                <a:latin typeface="+mj-lt"/>
                <a:ea typeface="+mj-ea"/>
                <a:cs typeface="+mj-cs"/>
              </a:rPr>
              <a:t>22 years of service……and this is how it ends!! </a:t>
            </a:r>
          </a:p>
        </p:txBody>
      </p:sp>
    </p:spTree>
    <p:extLst>
      <p:ext uri="{BB962C8B-B14F-4D97-AF65-F5344CB8AC3E}">
        <p14:creationId xmlns:p14="http://schemas.microsoft.com/office/powerpoint/2010/main" val="3318971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BB3AB6-EBF9-5095-E076-5FC86E428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296988"/>
            <a:ext cx="2867025" cy="42560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0B6D8B-EE75-7D86-31C5-1EB6B36C3E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81" r="9492"/>
          <a:stretch/>
        </p:blipFill>
        <p:spPr>
          <a:xfrm>
            <a:off x="6958013" y="1296988"/>
            <a:ext cx="4267200" cy="425608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049" name="Title 1">
            <a:extLst>
              <a:ext uri="{FF2B5EF4-FFF2-40B4-BE49-F238E27FC236}">
                <a16:creationId xmlns:a16="http://schemas.microsoft.com/office/drawing/2014/main" id="{F5950CA3-6277-F984-2AD2-B651AEEC64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7030A0"/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Míle</a:t>
            </a:r>
            <a:r>
              <a:rPr lang="en-US" alt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Buíochas</a:t>
            </a:r>
            <a:r>
              <a:rPr lang="en-US" alt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74174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7" name="Title 1">
            <a:extLst>
              <a:ext uri="{FF2B5EF4-FFF2-40B4-BE49-F238E27FC236}">
                <a16:creationId xmlns:a16="http://schemas.microsoft.com/office/drawing/2014/main" id="{8C387290-6834-8B36-0367-7BDB3848BF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4200"/>
              <a:t>Starting Point: Wellness Awareness</a:t>
            </a:r>
          </a:p>
        </p:txBody>
      </p:sp>
      <p:sp>
        <p:nvSpPr>
          <p:cNvPr id="410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8" name="Text Placeholder 2">
            <a:extLst>
              <a:ext uri="{FF2B5EF4-FFF2-40B4-BE49-F238E27FC236}">
                <a16:creationId xmlns:a16="http://schemas.microsoft.com/office/drawing/2014/main" id="{F1FDABFB-76D1-CFBA-4A98-00C2273B7A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US" sz="2200" dirty="0"/>
              <a:t>Starting the school year by addressing wellness.</a:t>
            </a:r>
          </a:p>
          <a:p>
            <a:r>
              <a:rPr lang="en-US" altLang="en-US" sz="2200" dirty="0"/>
              <a:t>Signposts!</a:t>
            </a:r>
          </a:p>
          <a:p>
            <a:endParaRPr lang="en-US" altLang="en-US" sz="2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65A056-976A-2480-D9DE-E21497751C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81" r="949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4" name="Rectangle 513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1" name="Title 1">
            <a:extLst>
              <a:ext uri="{FF2B5EF4-FFF2-40B4-BE49-F238E27FC236}">
                <a16:creationId xmlns:a16="http://schemas.microsoft.com/office/drawing/2014/main" id="{4060C80C-2262-EE6B-0A9F-5001277865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Emphasizing Self-Care</a:t>
            </a:r>
          </a:p>
        </p:txBody>
      </p:sp>
      <p:sp>
        <p:nvSpPr>
          <p:cNvPr id="513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Text Placeholder 2">
            <a:extLst>
              <a:ext uri="{FF2B5EF4-FFF2-40B4-BE49-F238E27FC236}">
                <a16:creationId xmlns:a16="http://schemas.microsoft.com/office/drawing/2014/main" id="{2BE94861-F10D-DAB8-4800-BD342136CE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sz="2000" dirty="0"/>
              <a:t>Analogy: Put on your mask first before assisting others.</a:t>
            </a:r>
          </a:p>
          <a:p>
            <a:r>
              <a:rPr lang="en-US" altLang="en-US" sz="2000" dirty="0"/>
              <a:t>Self-care is essential role in effective leadership.</a:t>
            </a:r>
          </a:p>
          <a:p>
            <a:r>
              <a:rPr lang="en-US" altLang="en-US" sz="2000" dirty="0"/>
              <a:t>Prioritizing self-care for effective leadership in all school aspects.</a:t>
            </a:r>
          </a:p>
          <a:p>
            <a:endParaRPr lang="en-US" altLang="en-US" sz="2000" dirty="0"/>
          </a:p>
        </p:txBody>
      </p:sp>
      <p:pic>
        <p:nvPicPr>
          <p:cNvPr id="2" name="Picture 1" descr="A person in a gas mask and a child in a car&#10;&#10;Description automatically generated">
            <a:extLst>
              <a:ext uri="{FF2B5EF4-FFF2-40B4-BE49-F238E27FC236}">
                <a16:creationId xmlns:a16="http://schemas.microsoft.com/office/drawing/2014/main" id="{E5EE44BB-9A80-406B-1F59-303D1C8A33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6"/>
          <a:stretch/>
        </p:blipFill>
        <p:spPr>
          <a:xfrm>
            <a:off x="4623345" y="1364470"/>
            <a:ext cx="7340567" cy="41290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>
            <a:extLst>
              <a:ext uri="{FF2B5EF4-FFF2-40B4-BE49-F238E27FC236}">
                <a16:creationId xmlns:a16="http://schemas.microsoft.com/office/drawing/2014/main" id="{1FD396EA-1C08-A0F5-89AF-27C9C3A914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5400"/>
              <a:t>The Power of Modeling</a:t>
            </a:r>
          </a:p>
        </p:txBody>
      </p:sp>
      <p:sp>
        <p:nvSpPr>
          <p:cNvPr id="6146" name="Text Placeholder 2">
            <a:extLst>
              <a:ext uri="{FF2B5EF4-FFF2-40B4-BE49-F238E27FC236}">
                <a16:creationId xmlns:a16="http://schemas.microsoft.com/office/drawing/2014/main" id="{0A3C7996-AAC8-9739-A9A8-43A85DB33B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US" sz="2200" dirty="0"/>
              <a:t>Leaders as </a:t>
            </a:r>
            <a:r>
              <a:rPr lang="en-US" altLang="en-US" sz="2200" i="1" dirty="0"/>
              <a:t>Creators of Culture</a:t>
            </a:r>
            <a:r>
              <a:rPr lang="en-US" altLang="en-US" sz="2200" dirty="0"/>
              <a:t>.</a:t>
            </a:r>
          </a:p>
          <a:p>
            <a:r>
              <a:rPr lang="en-US" altLang="en-US" sz="2200" dirty="0"/>
              <a:t>An emphasis on school culture for well-being.</a:t>
            </a:r>
          </a:p>
          <a:p>
            <a:r>
              <a:rPr lang="en-US" altLang="en-US" sz="2200" dirty="0"/>
              <a:t>Building relationships as the 3Rs of leadership.</a:t>
            </a:r>
          </a:p>
          <a:p>
            <a:r>
              <a:rPr lang="en-US" altLang="en-US" sz="2200" dirty="0"/>
              <a:t>Practical tips for fostering relationships based on experience.</a:t>
            </a:r>
          </a:p>
          <a:p>
            <a:endParaRPr lang="en-US" altLang="en-US" sz="2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44F0EE-3A4F-CEE4-8520-799DC65E8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522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44116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5" name="Title 1">
            <a:extLst>
              <a:ext uri="{FF2B5EF4-FFF2-40B4-BE49-F238E27FC236}">
                <a16:creationId xmlns:a16="http://schemas.microsoft.com/office/drawing/2014/main" id="{1FD396EA-1C08-A0F5-89AF-27C9C3A914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5400" dirty="0"/>
              <a:t>The Power of Modeling</a:t>
            </a:r>
          </a:p>
        </p:txBody>
      </p:sp>
      <p:sp>
        <p:nvSpPr>
          <p:cNvPr id="615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6" name="Text Placeholder 2">
            <a:extLst>
              <a:ext uri="{FF2B5EF4-FFF2-40B4-BE49-F238E27FC236}">
                <a16:creationId xmlns:a16="http://schemas.microsoft.com/office/drawing/2014/main" id="{0A3C7996-AAC8-9739-A9A8-43A85DB33B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US" sz="2200" dirty="0"/>
              <a:t>Leaders as </a:t>
            </a:r>
            <a:r>
              <a:rPr lang="en-US" altLang="en-US" sz="2200" i="1" dirty="0"/>
              <a:t>Creators of Culture</a:t>
            </a:r>
            <a:r>
              <a:rPr lang="en-US" altLang="en-US" sz="2200" dirty="0"/>
              <a:t>.</a:t>
            </a:r>
          </a:p>
          <a:p>
            <a:r>
              <a:rPr lang="en-US" altLang="en-US" sz="2200" dirty="0"/>
              <a:t>An emphasis on school culture for well-being.</a:t>
            </a:r>
          </a:p>
          <a:p>
            <a:r>
              <a:rPr lang="en-US" altLang="en-US" sz="2200" dirty="0"/>
              <a:t>Building relationships as the 3Rs of leadership.</a:t>
            </a:r>
          </a:p>
          <a:p>
            <a:r>
              <a:rPr lang="en-US" altLang="en-US" sz="2200" dirty="0"/>
              <a:t>Practical tips for fostering relationships based on experience.</a:t>
            </a:r>
          </a:p>
          <a:p>
            <a:endParaRPr lang="en-US" alt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2ED1E0-1069-42C8-9716-D84741386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669" y="881085"/>
            <a:ext cx="6876666" cy="458444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9" name="Title 1">
            <a:extLst>
              <a:ext uri="{FF2B5EF4-FFF2-40B4-BE49-F238E27FC236}">
                <a16:creationId xmlns:a16="http://schemas.microsoft.com/office/drawing/2014/main" id="{D521E301-E98F-0F5C-F37A-514C71F470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5400"/>
              <a:t>Leading Through Grief and Trauma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C5EC04-225A-80BE-7286-7F1847177C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55" r="23625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17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0" name="Text Placeholder 2">
            <a:extLst>
              <a:ext uri="{FF2B5EF4-FFF2-40B4-BE49-F238E27FC236}">
                <a16:creationId xmlns:a16="http://schemas.microsoft.com/office/drawing/2014/main" id="{943C9E79-081A-363C-1668-5E8CB2DDD7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US" sz="2200" dirty="0"/>
              <a:t>Challenges of leading during difficult times.</a:t>
            </a:r>
          </a:p>
          <a:p>
            <a:r>
              <a:rPr lang="en-US" altLang="en-US" sz="2200" dirty="0"/>
              <a:t>The leader's unique role during grief and trauma.</a:t>
            </a:r>
          </a:p>
          <a:p>
            <a:r>
              <a:rPr lang="en-US" altLang="en-US" sz="2200" dirty="0"/>
              <a:t>The importance of processing feelings for staff and students.</a:t>
            </a:r>
          </a:p>
          <a:p>
            <a:endParaRPr lang="en-US" altLang="en-US" sz="2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DDE45221-5D76-EF5C-A8C4-A8C0A63BDD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014" y="327025"/>
            <a:ext cx="5167311" cy="19462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3600" dirty="0"/>
              <a:t>Well-Being as a Whole School Endeavor</a:t>
            </a:r>
          </a:p>
        </p:txBody>
      </p:sp>
      <p:sp>
        <p:nvSpPr>
          <p:cNvPr id="8194" name="Text Placeholder 2">
            <a:extLst>
              <a:ext uri="{FF2B5EF4-FFF2-40B4-BE49-F238E27FC236}">
                <a16:creationId xmlns:a16="http://schemas.microsoft.com/office/drawing/2014/main" id="{2A5171FB-187E-BD7B-094F-7ABE72C052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1014" y="2614613"/>
            <a:ext cx="5167311" cy="35909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US" sz="1800" dirty="0"/>
              <a:t>The social committee's role in fostering well-being through events.</a:t>
            </a:r>
          </a:p>
          <a:p>
            <a:r>
              <a:rPr lang="en-US" altLang="en-US" sz="1800" dirty="0"/>
              <a:t>The evolution towards a systematic approach to staff well-being.</a:t>
            </a:r>
          </a:p>
          <a:p>
            <a:r>
              <a:rPr lang="en-US" altLang="en-US" sz="1800" dirty="0"/>
              <a:t>The formation and impact of the Well-Being committee.</a:t>
            </a:r>
          </a:p>
          <a:p>
            <a:r>
              <a:rPr lang="en-US" altLang="en-US" sz="1800" dirty="0"/>
              <a:t>A 360 -degree perspective on well-being.</a:t>
            </a:r>
          </a:p>
          <a:p>
            <a:endParaRPr lang="en-US" alt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A2404D-195C-45E7-AB91-665EDE722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256" y="-183931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33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DDE45221-5D76-EF5C-A8C4-A8C0A63BDD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014" y="327025"/>
            <a:ext cx="5167311" cy="19462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3600" dirty="0"/>
              <a:t>Well-Being as a Whole School Endeavor</a:t>
            </a:r>
          </a:p>
        </p:txBody>
      </p:sp>
      <p:sp>
        <p:nvSpPr>
          <p:cNvPr id="8194" name="Text Placeholder 2">
            <a:extLst>
              <a:ext uri="{FF2B5EF4-FFF2-40B4-BE49-F238E27FC236}">
                <a16:creationId xmlns:a16="http://schemas.microsoft.com/office/drawing/2014/main" id="{2A5171FB-187E-BD7B-094F-7ABE72C052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1014" y="2614613"/>
            <a:ext cx="5167311" cy="35909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US" sz="1800" dirty="0"/>
              <a:t>The social committee's role in fostering well-being through events.</a:t>
            </a:r>
          </a:p>
          <a:p>
            <a:r>
              <a:rPr lang="en-US" altLang="en-US" sz="1800" dirty="0"/>
              <a:t>The evolution towards a systematic approach to staff well-being.</a:t>
            </a:r>
          </a:p>
          <a:p>
            <a:r>
              <a:rPr lang="en-US" altLang="en-US" sz="1800" dirty="0"/>
              <a:t>The formation and impact of the Well-Being committee.</a:t>
            </a:r>
          </a:p>
          <a:p>
            <a:r>
              <a:rPr lang="en-US" altLang="en-US" sz="1800" dirty="0"/>
              <a:t>A 360 -degree perspective on well-being.</a:t>
            </a:r>
          </a:p>
          <a:p>
            <a:endParaRPr lang="en-US" alt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25E120-A4C5-79E5-455C-2708FFCD95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30" r="-1" b="6396"/>
          <a:stretch/>
        </p:blipFill>
        <p:spPr>
          <a:xfrm>
            <a:off x="5721536" y="1"/>
            <a:ext cx="6470464" cy="685641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DC91480309674D9B54F2D1A1CB512C" ma:contentTypeVersion="9" ma:contentTypeDescription="Create a new document." ma:contentTypeScope="" ma:versionID="c99174e5e476f855da099e082359b687">
  <xsd:schema xmlns:xsd="http://www.w3.org/2001/XMLSchema" xmlns:xs="http://www.w3.org/2001/XMLSchema" xmlns:p="http://schemas.microsoft.com/office/2006/metadata/properties" xmlns:ns3="82da9125-6b84-4a63-b26f-3c9dca79b326" targetNamespace="http://schemas.microsoft.com/office/2006/metadata/properties" ma:root="true" ma:fieldsID="1f493268061fd1ec96cc5b45ac8d968c" ns3:_="">
    <xsd:import namespace="82da9125-6b84-4a63-b26f-3c9dca79b32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LengthInSecond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da9125-6b84-4a63-b26f-3c9dca79b3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F0F24B-D767-4496-B57A-643AC6B4B364}">
  <ds:schemaRefs>
    <ds:schemaRef ds:uri="http://schemas.microsoft.com/office/2006/metadata/properties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82da9125-6b84-4a63-b26f-3c9dca79b326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846F512-7981-40F1-8476-4C4671BE22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da9125-6b84-4a63-b26f-3c9dca79b3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1EDA48D-2C5C-44E3-BAEB-21933241E0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663</Words>
  <Application>Microsoft Office PowerPoint</Application>
  <PresentationFormat>Widescreen</PresentationFormat>
  <Paragraphs>133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Fostering a  Whole-of-School Culture of Well-being</vt:lpstr>
      <vt:lpstr>Presentation Overview</vt:lpstr>
      <vt:lpstr>Starting Point: Wellness Awareness</vt:lpstr>
      <vt:lpstr>Emphasizing Self-Care</vt:lpstr>
      <vt:lpstr>The Power of Modeling</vt:lpstr>
      <vt:lpstr>The Power of Modeling</vt:lpstr>
      <vt:lpstr>Leading Through Grief and Trauma</vt:lpstr>
      <vt:lpstr>Well-Being as a Whole School Endeavor</vt:lpstr>
      <vt:lpstr>Well-Being as a Whole School Endeavor</vt:lpstr>
      <vt:lpstr>PowerPoint Presentation</vt:lpstr>
      <vt:lpstr>Pupil Well-Being:  A Whole-School Approach</vt:lpstr>
      <vt:lpstr>Pupil Well-Being:  A Whole-School Approach</vt:lpstr>
      <vt:lpstr>Pupil Well-Being:  A Whole-School Approach</vt:lpstr>
      <vt:lpstr>Pupil Well-Being:  A Whole-School Approach</vt:lpstr>
      <vt:lpstr>Pupil Well-Being:  A Whole-School Approach</vt:lpstr>
      <vt:lpstr>Pupil Well-Being:  A Whole-School Approach</vt:lpstr>
      <vt:lpstr>Pupil Well-Being:  A Whole-School Approach</vt:lpstr>
      <vt:lpstr>Pupil Well-Being:  A Whole-School Approach</vt:lpstr>
      <vt:lpstr>Pupil Well-Being:  A Whole-School Approach</vt:lpstr>
      <vt:lpstr>Pupil Well-Being:  A Whole-School Approach</vt:lpstr>
      <vt:lpstr>Continued Traditions</vt:lpstr>
      <vt:lpstr>PowerPoint Presentation</vt:lpstr>
      <vt:lpstr>Míle Buíochas!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Cillian McGorman</dc:creator>
  <cp:lastModifiedBy>Maud Mc Gorman | Medguard Professional Healthcare Supplies</cp:lastModifiedBy>
  <cp:revision>13</cp:revision>
  <cp:lastPrinted>2023-11-14T15:59:41Z</cp:lastPrinted>
  <dcterms:created xsi:type="dcterms:W3CDTF">2023-11-14T11:55:53Z</dcterms:created>
  <dcterms:modified xsi:type="dcterms:W3CDTF">2024-02-07T23:41:46Z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0x0101006EDC91480309674D9B54F2D1A1CB512C</vt:lpwstr>
  </property>
</Properties>
</file>